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314" r:id="rId2"/>
    <p:sldId id="258" r:id="rId3"/>
    <p:sldId id="259" r:id="rId4"/>
    <p:sldId id="262" r:id="rId5"/>
    <p:sldId id="263" r:id="rId6"/>
    <p:sldId id="331" r:id="rId7"/>
    <p:sldId id="332" r:id="rId8"/>
    <p:sldId id="265" r:id="rId9"/>
    <p:sldId id="266" r:id="rId10"/>
    <p:sldId id="267" r:id="rId11"/>
    <p:sldId id="268" r:id="rId12"/>
    <p:sldId id="269" r:id="rId13"/>
    <p:sldId id="270" r:id="rId14"/>
    <p:sldId id="271" r:id="rId15"/>
    <p:sldId id="272" r:id="rId16"/>
    <p:sldId id="273" r:id="rId17"/>
    <p:sldId id="275" r:id="rId18"/>
    <p:sldId id="328" r:id="rId19"/>
    <p:sldId id="329" r:id="rId20"/>
    <p:sldId id="330" r:id="rId21"/>
    <p:sldId id="319" r:id="rId22"/>
    <p:sldId id="320" r:id="rId23"/>
    <p:sldId id="321" r:id="rId24"/>
    <p:sldId id="322" r:id="rId25"/>
    <p:sldId id="323" r:id="rId26"/>
    <p:sldId id="324" r:id="rId27"/>
    <p:sldId id="325" r:id="rId28"/>
    <p:sldId id="326" r:id="rId29"/>
    <p:sldId id="327" r:id="rId30"/>
    <p:sldId id="306" r:id="rId31"/>
    <p:sldId id="308" r:id="rId32"/>
    <p:sldId id="307" r:id="rId33"/>
    <p:sldId id="312" r:id="rId34"/>
    <p:sldId id="313"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39" d="100"/>
          <a:sy n="39" d="100"/>
        </p:scale>
        <p:origin x="2490" y="16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BBE433-4ED0-43AA-98ED-4BBD9C9CDAF1}" type="datetimeFigureOut">
              <a:rPr lang="en-US" smtClean="0"/>
              <a:t>2/23/2015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C3986-EABD-4ADB-8B8C-5A8303F49085}" type="slidenum">
              <a:rPr lang="en-US" smtClean="0"/>
              <a:t>‹#›</a:t>
            </a:fld>
            <a:endParaRPr lang="en-US"/>
          </a:p>
        </p:txBody>
      </p:sp>
    </p:spTree>
    <p:extLst>
      <p:ext uri="{BB962C8B-B14F-4D97-AF65-F5344CB8AC3E}">
        <p14:creationId xmlns:p14="http://schemas.microsoft.com/office/powerpoint/2010/main" val="2596028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E73071-982F-41AF-A0B7-B06C02A72895}" type="slidenum">
              <a:rPr lang="en-CA" smtClean="0"/>
              <a:t>23</a:t>
            </a:fld>
            <a:endParaRPr lang="en-CA"/>
          </a:p>
        </p:txBody>
      </p:sp>
    </p:spTree>
    <p:extLst>
      <p:ext uri="{BB962C8B-B14F-4D97-AF65-F5344CB8AC3E}">
        <p14:creationId xmlns:p14="http://schemas.microsoft.com/office/powerpoint/2010/main" val="2588661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2893919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816560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931F01A-8E4D-415B-90ED-B59EAF1207A5}"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93864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2848586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29002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6017535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6021359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4166528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131121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881F28-DD3D-470A-A186-E77A37B08C24}"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289859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256065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881F28-DD3D-470A-A186-E77A37B08C24}" type="datetimeFigureOut">
              <a:rPr lang="en-US" smtClean="0"/>
              <a:t>2/23/2015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587349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881F28-DD3D-470A-A186-E77A37B08C24}" type="datetimeFigureOut">
              <a:rPr lang="en-US" smtClean="0"/>
              <a:t>2/23/2015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537672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81F28-DD3D-470A-A186-E77A37B08C24}" type="datetimeFigureOut">
              <a:rPr lang="en-US" smtClean="0"/>
              <a:t>2/23/2015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3544967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1025193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881F28-DD3D-470A-A186-E77A37B08C24}"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931F01A-8E4D-415B-90ED-B59EAF1207A5}" type="slidenum">
              <a:rPr lang="en-US" smtClean="0"/>
              <a:t>‹#›</a:t>
            </a:fld>
            <a:endParaRPr lang="en-US"/>
          </a:p>
        </p:txBody>
      </p:sp>
    </p:spTree>
    <p:extLst>
      <p:ext uri="{BB962C8B-B14F-4D97-AF65-F5344CB8AC3E}">
        <p14:creationId xmlns:p14="http://schemas.microsoft.com/office/powerpoint/2010/main" val="2032396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F881F28-DD3D-470A-A186-E77A37B08C24}" type="datetimeFigureOut">
              <a:rPr lang="en-US" smtClean="0"/>
              <a:t>2/23/2015</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931F01A-8E4D-415B-90ED-B59EAF1207A5}" type="slidenum">
              <a:rPr lang="en-US" smtClean="0"/>
              <a:t>‹#›</a:t>
            </a:fld>
            <a:endParaRPr lang="en-US"/>
          </a:p>
        </p:txBody>
      </p:sp>
    </p:spTree>
    <p:extLst>
      <p:ext uri="{BB962C8B-B14F-4D97-AF65-F5344CB8AC3E}">
        <p14:creationId xmlns:p14="http://schemas.microsoft.com/office/powerpoint/2010/main" val="1428981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youtu.be/XDl6Bt6uO5c"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838201"/>
            <a:ext cx="7772400" cy="1470025"/>
          </a:xfrm>
        </p:spPr>
        <p:txBody>
          <a:bodyPr>
            <a:normAutofit fontScale="90000"/>
          </a:bodyPr>
          <a:lstStyle/>
          <a:p>
            <a:r>
              <a:rPr lang="en-CA" dirty="0" smtClean="0"/>
              <a:t/>
            </a:r>
            <a:br>
              <a:rPr lang="en-CA" dirty="0" smtClean="0"/>
            </a:br>
            <a:r>
              <a:rPr lang="en-CA" dirty="0" smtClean="0"/>
              <a:t>LW1210 – Labour Law in Canada</a:t>
            </a:r>
            <a:endParaRPr lang="en-CA" dirty="0"/>
          </a:p>
        </p:txBody>
      </p:sp>
      <p:sp>
        <p:nvSpPr>
          <p:cNvPr id="3" name="Subtitle 2"/>
          <p:cNvSpPr>
            <a:spLocks noGrp="1"/>
          </p:cNvSpPr>
          <p:nvPr>
            <p:ph type="subTitle" idx="1"/>
          </p:nvPr>
        </p:nvSpPr>
        <p:spPr>
          <a:xfrm>
            <a:off x="2209800" y="3654426"/>
            <a:ext cx="6400800" cy="1752600"/>
          </a:xfrm>
        </p:spPr>
        <p:txBody>
          <a:bodyPr/>
          <a:lstStyle/>
          <a:p>
            <a:r>
              <a:rPr lang="en-CA" dirty="0" smtClean="0"/>
              <a:t>Stage </a:t>
            </a:r>
            <a:r>
              <a:rPr lang="en-CA" dirty="0"/>
              <a:t>3 </a:t>
            </a:r>
            <a:r>
              <a:rPr lang="en-CA" dirty="0" smtClean="0"/>
              <a:t>- Negotiating </a:t>
            </a:r>
            <a:r>
              <a:rPr lang="en-CA" dirty="0"/>
              <a:t>a Collective Agreement   </a:t>
            </a:r>
            <a:endParaRPr lang="en-CA" dirty="0" smtClean="0"/>
          </a:p>
          <a:p>
            <a:r>
              <a:rPr lang="en-CA" dirty="0" smtClean="0"/>
              <a:t>With </a:t>
            </a:r>
          </a:p>
          <a:p>
            <a:r>
              <a:rPr lang="en-CA" dirty="0" smtClean="0"/>
              <a:t>Paul Tilley</a:t>
            </a:r>
          </a:p>
        </p:txBody>
      </p:sp>
    </p:spTree>
    <p:extLst>
      <p:ext uri="{BB962C8B-B14F-4D97-AF65-F5344CB8AC3E}">
        <p14:creationId xmlns:p14="http://schemas.microsoft.com/office/powerpoint/2010/main" val="841978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981200" y="457200"/>
            <a:ext cx="8229600" cy="1143000"/>
          </a:xfrm>
          <a:ln/>
        </p:spPr>
        <p:txBody>
          <a:bodyPr>
            <a:normAutofit fontScale="90000"/>
          </a:bodyPr>
          <a:lstStyle/>
          <a:p>
            <a:r>
              <a:rPr lang="en-US" altLang="en-US" dirty="0"/>
              <a:t>Stages of Union-Management Negotiations </a:t>
            </a:r>
            <a:r>
              <a:rPr lang="en-AU" altLang="en-US" dirty="0">
                <a:effectLst>
                  <a:outerShdw blurRad="38100" dist="38100" dir="2700000" algn="tl">
                    <a:srgbClr val="C0C0C0"/>
                  </a:outerShdw>
                </a:effectLst>
              </a:rPr>
              <a:t>Phase 1</a:t>
            </a:r>
            <a:br>
              <a:rPr lang="en-AU" altLang="en-US" dirty="0">
                <a:effectLst>
                  <a:outerShdw blurRad="38100" dist="38100" dir="2700000" algn="tl">
                    <a:srgbClr val="C0C0C0"/>
                  </a:outerShdw>
                </a:effectLst>
              </a:rPr>
            </a:br>
            <a:endParaRPr lang="en-US" altLang="en-US" dirty="0"/>
          </a:p>
        </p:txBody>
      </p:sp>
      <p:sp>
        <p:nvSpPr>
          <p:cNvPr id="48131" name="Rectangle 3"/>
          <p:cNvSpPr>
            <a:spLocks noGrp="1" noChangeArrowheads="1"/>
          </p:cNvSpPr>
          <p:nvPr>
            <p:ph idx="1"/>
          </p:nvPr>
        </p:nvSpPr>
        <p:spPr>
          <a:xfrm>
            <a:off x="1981200" y="1600200"/>
            <a:ext cx="8915400" cy="3777622"/>
          </a:xfrm>
        </p:spPr>
        <p:txBody>
          <a:bodyPr/>
          <a:lstStyle/>
          <a:p>
            <a:r>
              <a:rPr lang="en-US" altLang="en-US" dirty="0"/>
              <a:t>Pre-negotiation Stage</a:t>
            </a:r>
          </a:p>
          <a:p>
            <a:pPr lvl="1"/>
            <a:r>
              <a:rPr lang="en-US" altLang="en-US" sz="2400" dirty="0"/>
              <a:t>Each side determines its priorities, goals and ultimate proposals for the upcoming negotiations; some proposals are considered essential, while others may be traded or “dropped off the table” once negotiations have begun</a:t>
            </a:r>
          </a:p>
          <a:p>
            <a:pPr lvl="1"/>
            <a:r>
              <a:rPr lang="en-US" altLang="en-US" sz="2400" dirty="0"/>
              <a:t>It is common for the two sides to meet jointly during this stage to sound each other out informally on negotiating protocol and procedures</a:t>
            </a:r>
          </a:p>
        </p:txBody>
      </p:sp>
    </p:spTree>
    <p:extLst>
      <p:ext uri="{BB962C8B-B14F-4D97-AF65-F5344CB8AC3E}">
        <p14:creationId xmlns:p14="http://schemas.microsoft.com/office/powerpoint/2010/main" val="39926313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15136" y="1926206"/>
            <a:ext cx="2761727" cy="3005588"/>
          </a:xfrm>
          <a:prstGeom prst="rect">
            <a:avLst/>
          </a:prstGeom>
        </p:spPr>
      </p:pic>
    </p:spTree>
    <p:extLst>
      <p:ext uri="{BB962C8B-B14F-4D97-AF65-F5344CB8AC3E}">
        <p14:creationId xmlns:p14="http://schemas.microsoft.com/office/powerpoint/2010/main" val="3616423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ln/>
        </p:spPr>
        <p:txBody>
          <a:bodyPr/>
          <a:lstStyle/>
          <a:p>
            <a:r>
              <a:rPr lang="en-US" altLang="en-US"/>
              <a:t>Establishing the Bargaining Range</a:t>
            </a:r>
          </a:p>
        </p:txBody>
      </p:sp>
      <p:sp>
        <p:nvSpPr>
          <p:cNvPr id="35843" name="Rectangle 3"/>
          <p:cNvSpPr>
            <a:spLocks noGrp="1" noChangeArrowheads="1"/>
          </p:cNvSpPr>
          <p:nvPr>
            <p:ph idx="1"/>
          </p:nvPr>
        </p:nvSpPr>
        <p:spPr/>
        <p:txBody>
          <a:bodyPr>
            <a:normAutofit fontScale="92500" lnSpcReduction="10000"/>
          </a:bodyPr>
          <a:lstStyle/>
          <a:p>
            <a:r>
              <a:rPr lang="en-US" altLang="en-US" sz="2600"/>
              <a:t>This stage typically begins at the first formal bargaining session</a:t>
            </a:r>
          </a:p>
          <a:p>
            <a:r>
              <a:rPr lang="en-US" altLang="en-US" sz="2600"/>
              <a:t>Both parties introduce their bargaining team members and present their proposals</a:t>
            </a:r>
          </a:p>
          <a:p>
            <a:r>
              <a:rPr lang="en-US" altLang="en-US" sz="2600"/>
              <a:t>Usually, the chief negotiator for each side orally presents the rationale for each proposal to the other side </a:t>
            </a:r>
          </a:p>
          <a:p>
            <a:r>
              <a:rPr lang="en-US" altLang="en-US" sz="2600"/>
              <a:t>While these are usually forceful presentations, experienced negotiators know that bargaining will not proceed smoothly if the negotiators alienate each other at the first meeting</a:t>
            </a:r>
          </a:p>
        </p:txBody>
      </p:sp>
    </p:spTree>
    <p:extLst>
      <p:ext uri="{BB962C8B-B14F-4D97-AF65-F5344CB8AC3E}">
        <p14:creationId xmlns:p14="http://schemas.microsoft.com/office/powerpoint/2010/main" val="1832182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a:ln/>
        </p:spPr>
        <p:txBody>
          <a:bodyPr/>
          <a:lstStyle/>
          <a:p>
            <a:r>
              <a:rPr lang="en-US" altLang="en-US"/>
              <a:t>Establishing the Bargaining Range</a:t>
            </a:r>
          </a:p>
        </p:txBody>
      </p:sp>
      <p:sp>
        <p:nvSpPr>
          <p:cNvPr id="36867" name="Rectangle 1027"/>
          <p:cNvSpPr>
            <a:spLocks noGrp="1" noChangeArrowheads="1"/>
          </p:cNvSpPr>
          <p:nvPr>
            <p:ph idx="1"/>
          </p:nvPr>
        </p:nvSpPr>
        <p:spPr/>
        <p:txBody>
          <a:bodyPr>
            <a:normAutofit/>
          </a:bodyPr>
          <a:lstStyle/>
          <a:p>
            <a:r>
              <a:rPr lang="en-US" altLang="en-US" sz="2400" dirty="0"/>
              <a:t>Purposes of oral presentations:</a:t>
            </a:r>
          </a:p>
          <a:p>
            <a:pPr lvl="1"/>
            <a:r>
              <a:rPr lang="en-US" altLang="en-US" sz="2000" dirty="0"/>
              <a:t>Establish the bargaining range</a:t>
            </a:r>
          </a:p>
          <a:p>
            <a:pPr lvl="1"/>
            <a:r>
              <a:rPr lang="en-US" altLang="en-US" sz="2000" dirty="0"/>
              <a:t>Demonstrate each side’s degree of commitment</a:t>
            </a:r>
          </a:p>
          <a:p>
            <a:pPr lvl="1"/>
            <a:r>
              <a:rPr lang="en-US" altLang="en-US" sz="2000" dirty="0"/>
              <a:t>Provide an opportunity for each side to explain the reasoning behind its proposals and thereby influence the perceptions and expectations of the other side</a:t>
            </a:r>
          </a:p>
        </p:txBody>
      </p:sp>
    </p:spTree>
    <p:extLst>
      <p:ext uri="{BB962C8B-B14F-4D97-AF65-F5344CB8AC3E}">
        <p14:creationId xmlns:p14="http://schemas.microsoft.com/office/powerpoint/2010/main" val="239561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26"/>
          <p:cNvSpPr>
            <a:spLocks noGrp="1" noChangeArrowheads="1"/>
          </p:cNvSpPr>
          <p:nvPr>
            <p:ph type="title"/>
          </p:nvPr>
        </p:nvSpPr>
        <p:spPr>
          <a:ln/>
        </p:spPr>
        <p:txBody>
          <a:bodyPr/>
          <a:lstStyle/>
          <a:p>
            <a:r>
              <a:rPr lang="en-US" altLang="en-US"/>
              <a:t>Narrowing the Bargaining Range</a:t>
            </a:r>
          </a:p>
        </p:txBody>
      </p:sp>
      <p:sp>
        <p:nvSpPr>
          <p:cNvPr id="49155" name="Rectangle 1027"/>
          <p:cNvSpPr>
            <a:spLocks noGrp="1" noChangeArrowheads="1"/>
          </p:cNvSpPr>
          <p:nvPr>
            <p:ph idx="1"/>
          </p:nvPr>
        </p:nvSpPr>
        <p:spPr>
          <a:xfrm>
            <a:off x="2411412" y="1727200"/>
            <a:ext cx="8915400" cy="3777622"/>
          </a:xfrm>
        </p:spPr>
        <p:txBody>
          <a:bodyPr>
            <a:normAutofit/>
          </a:bodyPr>
          <a:lstStyle/>
          <a:p>
            <a:r>
              <a:rPr lang="en-US" altLang="en-US" sz="2000" dirty="0"/>
              <a:t>The </a:t>
            </a:r>
            <a:r>
              <a:rPr lang="en-US" altLang="en-US" sz="2000" dirty="0">
                <a:solidFill>
                  <a:srgbClr val="FF9933"/>
                </a:solidFill>
              </a:rPr>
              <a:t>zone of agreement</a:t>
            </a:r>
            <a:r>
              <a:rPr lang="en-US" altLang="en-US" sz="2000" b="1" dirty="0"/>
              <a:t> </a:t>
            </a:r>
            <a:r>
              <a:rPr lang="en-US" altLang="en-US" sz="2000" dirty="0"/>
              <a:t>dictates each side’s decisions in narrowing the bargaining range and, ultimately, whether the parties reach an agreement </a:t>
            </a:r>
          </a:p>
        </p:txBody>
      </p:sp>
      <p:pic>
        <p:nvPicPr>
          <p:cNvPr id="49157" name="Picture 1029" descr="P:\Gail\aMcQuarrie\McQuarriePP\tables_gifs\fig8-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5564" y="3058391"/>
            <a:ext cx="8340436" cy="3151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0248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9157"/>
                                        </p:tgtEl>
                                        <p:attrNameLst>
                                          <p:attrName>style.visibility</p:attrName>
                                        </p:attrNameLst>
                                      </p:cBhvr>
                                      <p:to>
                                        <p:strVal val="visible"/>
                                      </p:to>
                                    </p:set>
                                    <p:anim calcmode="lin" valueType="num">
                                      <p:cBhvr additive="base">
                                        <p:cTn id="7" dur="500" fill="hold"/>
                                        <p:tgtEl>
                                          <p:spTgt spid="49157"/>
                                        </p:tgtEl>
                                        <p:attrNameLst>
                                          <p:attrName>ppt_x</p:attrName>
                                        </p:attrNameLst>
                                      </p:cBhvr>
                                      <p:tavLst>
                                        <p:tav tm="0">
                                          <p:val>
                                            <p:strVal val="#ppt_x"/>
                                          </p:val>
                                        </p:tav>
                                        <p:tav tm="100000">
                                          <p:val>
                                            <p:strVal val="#ppt_x"/>
                                          </p:val>
                                        </p:tav>
                                      </p:tavLst>
                                    </p:anim>
                                    <p:anim calcmode="lin" valueType="num">
                                      <p:cBhvr additive="base">
                                        <p:cTn id="8" dur="500" fill="hold"/>
                                        <p:tgtEl>
                                          <p:spTgt spid="491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p:cNvSpPr>
            <a:spLocks noGrp="1" noChangeArrowheads="1"/>
          </p:cNvSpPr>
          <p:nvPr>
            <p:ph type="title"/>
          </p:nvPr>
        </p:nvSpPr>
        <p:spPr>
          <a:xfrm>
            <a:off x="2297112" y="547910"/>
            <a:ext cx="8911687" cy="1280890"/>
          </a:xfrm>
          <a:ln/>
        </p:spPr>
        <p:txBody>
          <a:bodyPr/>
          <a:lstStyle/>
          <a:p>
            <a:r>
              <a:rPr lang="en-US" altLang="en-US" dirty="0"/>
              <a:t>Narrowing the Bargaining Range</a:t>
            </a:r>
          </a:p>
        </p:txBody>
      </p:sp>
      <p:sp>
        <p:nvSpPr>
          <p:cNvPr id="58371" name="Rectangle 1027"/>
          <p:cNvSpPr>
            <a:spLocks noGrp="1" noChangeArrowheads="1"/>
          </p:cNvSpPr>
          <p:nvPr>
            <p:ph idx="1"/>
          </p:nvPr>
        </p:nvSpPr>
        <p:spPr>
          <a:xfrm>
            <a:off x="2297112" y="1714500"/>
            <a:ext cx="8915400" cy="3777622"/>
          </a:xfrm>
        </p:spPr>
        <p:txBody>
          <a:bodyPr/>
          <a:lstStyle/>
          <a:p>
            <a:pPr>
              <a:lnSpc>
                <a:spcPct val="90000"/>
              </a:lnSpc>
            </a:pPr>
            <a:r>
              <a:rPr lang="en-US" altLang="en-US" sz="2600" dirty="0"/>
              <a:t>Each team enters negotiations with an </a:t>
            </a:r>
            <a:r>
              <a:rPr lang="en-US" altLang="en-US" sz="2600" dirty="0">
                <a:solidFill>
                  <a:srgbClr val="FF9933"/>
                </a:solidFill>
              </a:rPr>
              <a:t>initial offer</a:t>
            </a:r>
            <a:r>
              <a:rPr lang="en-US" altLang="en-US" sz="2600" dirty="0"/>
              <a:t> and a </a:t>
            </a:r>
            <a:r>
              <a:rPr lang="en-US" altLang="en-US" sz="2600" dirty="0">
                <a:solidFill>
                  <a:srgbClr val="FF9933"/>
                </a:solidFill>
              </a:rPr>
              <a:t>bottom line</a:t>
            </a:r>
            <a:r>
              <a:rPr lang="en-US" altLang="en-US" sz="2600" dirty="0"/>
              <a:t> position for each proposed item</a:t>
            </a:r>
          </a:p>
          <a:p>
            <a:pPr lvl="1">
              <a:lnSpc>
                <a:spcPct val="90000"/>
              </a:lnSpc>
            </a:pPr>
            <a:r>
              <a:rPr lang="en-US" altLang="en-US" sz="2400" dirty="0"/>
              <a:t>Initial offer – first proposal given to the other side</a:t>
            </a:r>
          </a:p>
          <a:p>
            <a:pPr lvl="1">
              <a:lnSpc>
                <a:spcPct val="90000"/>
              </a:lnSpc>
            </a:pPr>
            <a:r>
              <a:rPr lang="en-US" altLang="en-US" sz="2400" dirty="0"/>
              <a:t>Bottom line – absolute minimum the team would be willing to accept </a:t>
            </a:r>
          </a:p>
          <a:p>
            <a:pPr>
              <a:lnSpc>
                <a:spcPct val="90000"/>
              </a:lnSpc>
            </a:pPr>
            <a:r>
              <a:rPr lang="en-US" altLang="en-US" sz="2600" dirty="0"/>
              <a:t>During this stage, both sides start to retreat from their original positions in an attempt to find a point where a mutually satisfactory resolution can be reached </a:t>
            </a:r>
          </a:p>
        </p:txBody>
      </p:sp>
    </p:spTree>
    <p:extLst>
      <p:ext uri="{BB962C8B-B14F-4D97-AF65-F5344CB8AC3E}">
        <p14:creationId xmlns:p14="http://schemas.microsoft.com/office/powerpoint/2010/main" val="36405768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a:ln/>
        </p:spPr>
        <p:txBody>
          <a:bodyPr/>
          <a:lstStyle/>
          <a:p>
            <a:r>
              <a:rPr lang="en-US" altLang="en-US"/>
              <a:t>Narrowing the Bargaining Range</a:t>
            </a:r>
          </a:p>
        </p:txBody>
      </p:sp>
      <p:sp>
        <p:nvSpPr>
          <p:cNvPr id="50179" name="Rectangle 1027"/>
          <p:cNvSpPr>
            <a:spLocks noGrp="1" noChangeArrowheads="1"/>
          </p:cNvSpPr>
          <p:nvPr>
            <p:ph idx="1"/>
          </p:nvPr>
        </p:nvSpPr>
        <p:spPr>
          <a:xfrm>
            <a:off x="2500312" y="1587500"/>
            <a:ext cx="8915400" cy="3777622"/>
          </a:xfrm>
        </p:spPr>
        <p:txBody>
          <a:bodyPr/>
          <a:lstStyle/>
          <a:p>
            <a:r>
              <a:rPr lang="en-US" altLang="en-US" sz="2600" dirty="0"/>
              <a:t>Terms that do not meet the other side’s bottom line will not be accepted – if there is no zone of agreement, either there will be no settlement or each team will have to adjust its bottom line</a:t>
            </a:r>
          </a:p>
          <a:p>
            <a:r>
              <a:rPr lang="en-US" altLang="en-US" sz="2600" dirty="0"/>
              <a:t>The timing of counter-proposals and </a:t>
            </a:r>
            <a:r>
              <a:rPr lang="en-US" altLang="en-US" sz="2600" dirty="0">
                <a:solidFill>
                  <a:srgbClr val="FF9933"/>
                </a:solidFill>
              </a:rPr>
              <a:t>concessions</a:t>
            </a:r>
            <a:r>
              <a:rPr lang="en-US" altLang="en-US" sz="2600" dirty="0"/>
              <a:t> is crucial during this stage; both sides must exhaust their arguments for their own positions</a:t>
            </a:r>
          </a:p>
          <a:p>
            <a:r>
              <a:rPr lang="en-US" altLang="en-US" sz="2600" dirty="0"/>
              <a:t>This is often the longest of all the bargaining stages</a:t>
            </a:r>
          </a:p>
        </p:txBody>
      </p:sp>
    </p:spTree>
    <p:extLst>
      <p:ext uri="{BB962C8B-B14F-4D97-AF65-F5344CB8AC3E}">
        <p14:creationId xmlns:p14="http://schemas.microsoft.com/office/powerpoint/2010/main" val="3569366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029" y="1900806"/>
            <a:ext cx="2868771" cy="300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363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4425" y="573310"/>
            <a:ext cx="8911687" cy="1280890"/>
          </a:xfrm>
        </p:spPr>
        <p:txBody>
          <a:bodyPr/>
          <a:lstStyle/>
          <a:p>
            <a:r>
              <a:rPr lang="en-CA" dirty="0" smtClean="0"/>
              <a:t>As Negotiations Proceed…</a:t>
            </a:r>
            <a:endParaRPr lang="en-CA" dirty="0"/>
          </a:p>
        </p:txBody>
      </p:sp>
      <p:sp>
        <p:nvSpPr>
          <p:cNvPr id="3" name="Content Placeholder 2"/>
          <p:cNvSpPr>
            <a:spLocks noGrp="1"/>
          </p:cNvSpPr>
          <p:nvPr>
            <p:ph idx="1"/>
          </p:nvPr>
        </p:nvSpPr>
        <p:spPr>
          <a:xfrm>
            <a:off x="1636712" y="1651000"/>
            <a:ext cx="8915400" cy="3777622"/>
          </a:xfrm>
        </p:spPr>
        <p:txBody>
          <a:bodyPr>
            <a:normAutofit/>
          </a:bodyPr>
          <a:lstStyle/>
          <a:p>
            <a:r>
              <a:rPr lang="en-CA" sz="2400" dirty="0" smtClean="0"/>
              <a:t>Now that we have seen how the negotiation process starts, we turn our attention towards the latter phases where one of two outcomes can Occur:</a:t>
            </a:r>
          </a:p>
          <a:p>
            <a:pPr lvl="1"/>
            <a:r>
              <a:rPr lang="en-CA" sz="2000" dirty="0" smtClean="0"/>
              <a:t>POSITIVE: Negotiations take place in good faith and an agreement is reached without any assistance or job action</a:t>
            </a:r>
          </a:p>
          <a:p>
            <a:pPr lvl="1"/>
            <a:r>
              <a:rPr lang="en-CA" sz="2000" dirty="0" smtClean="0"/>
              <a:t>NEGATIVE: An impasse occurs, good faith diminishes, and the collective bargaining process looks as if it may end in failure and possible job action</a:t>
            </a:r>
            <a:endParaRPr lang="en-CA" sz="2000" dirty="0"/>
          </a:p>
        </p:txBody>
      </p:sp>
    </p:spTree>
    <p:extLst>
      <p:ext uri="{BB962C8B-B14F-4D97-AF65-F5344CB8AC3E}">
        <p14:creationId xmlns:p14="http://schemas.microsoft.com/office/powerpoint/2010/main" val="3709874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2012" y="509810"/>
            <a:ext cx="8911687" cy="1280890"/>
          </a:xfrm>
        </p:spPr>
        <p:txBody>
          <a:bodyPr/>
          <a:lstStyle/>
          <a:p>
            <a:r>
              <a:rPr lang="en-CA" dirty="0" smtClean="0"/>
              <a:t>What is Good Faith?</a:t>
            </a:r>
            <a:endParaRPr lang="en-CA" dirty="0"/>
          </a:p>
        </p:txBody>
      </p:sp>
      <p:sp>
        <p:nvSpPr>
          <p:cNvPr id="3" name="Content Placeholder 2"/>
          <p:cNvSpPr>
            <a:spLocks noGrp="1"/>
          </p:cNvSpPr>
          <p:nvPr>
            <p:ph idx="1"/>
          </p:nvPr>
        </p:nvSpPr>
        <p:spPr>
          <a:xfrm>
            <a:off x="2132012" y="1562100"/>
            <a:ext cx="8915400" cy="3777622"/>
          </a:xfrm>
        </p:spPr>
        <p:txBody>
          <a:bodyPr>
            <a:normAutofit/>
          </a:bodyPr>
          <a:lstStyle/>
          <a:p>
            <a:r>
              <a:rPr lang="en-CA" sz="2400" dirty="0" smtClean="0"/>
              <a:t>Both union and employers are required by law to bargain in good faith</a:t>
            </a:r>
          </a:p>
          <a:p>
            <a:pPr lvl="1"/>
            <a:r>
              <a:rPr lang="en-CA" sz="2000" dirty="0" smtClean="0"/>
              <a:t>Good faith means that both sides must submit their proposals, consider each others proposal, articulate arguments in favour of their respective proposal and against the other’s position and search for common ground in a serious attempt to reach an agreement.</a:t>
            </a:r>
            <a:endParaRPr lang="en-CA" sz="2000" dirty="0"/>
          </a:p>
        </p:txBody>
      </p:sp>
    </p:spTree>
    <p:extLst>
      <p:ext uri="{BB962C8B-B14F-4D97-AF65-F5344CB8AC3E}">
        <p14:creationId xmlns:p14="http://schemas.microsoft.com/office/powerpoint/2010/main" val="4128926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818225" y="636810"/>
            <a:ext cx="8911687" cy="1280890"/>
          </a:xfrm>
        </p:spPr>
        <p:txBody>
          <a:bodyPr/>
          <a:lstStyle/>
          <a:p>
            <a:pPr eaLnBrk="1" hangingPunct="1"/>
            <a:r>
              <a:rPr lang="en-CA" altLang="en-US" dirty="0" smtClean="0"/>
              <a:t>Collective Bargaining</a:t>
            </a:r>
          </a:p>
        </p:txBody>
      </p:sp>
      <p:sp>
        <p:nvSpPr>
          <p:cNvPr id="12291" name="Content Placeholder 2"/>
          <p:cNvSpPr>
            <a:spLocks noGrp="1"/>
          </p:cNvSpPr>
          <p:nvPr>
            <p:ph idx="1"/>
          </p:nvPr>
        </p:nvSpPr>
        <p:spPr>
          <a:xfrm>
            <a:off x="1932524" y="1574800"/>
            <a:ext cx="8911687" cy="4425322"/>
          </a:xfrm>
        </p:spPr>
        <p:txBody>
          <a:bodyPr>
            <a:normAutofit/>
          </a:bodyPr>
          <a:lstStyle/>
          <a:p>
            <a:pPr eaLnBrk="1" hangingPunct="1"/>
            <a:r>
              <a:rPr lang="en-US" altLang="en-US" sz="2000" dirty="0" smtClean="0"/>
              <a:t>the negotiation between representatives of workers and employer(s) </a:t>
            </a:r>
            <a:r>
              <a:rPr lang="en-US" altLang="en-US" sz="2000" dirty="0" smtClean="0">
                <a:sym typeface="Wingdings" charset="2"/>
              </a:rPr>
              <a:t></a:t>
            </a:r>
            <a:r>
              <a:rPr lang="en-US" altLang="en-US" sz="2000" dirty="0" smtClean="0"/>
              <a:t>establish terms &amp; conditions of employment that are acceptable to both sides</a:t>
            </a:r>
          </a:p>
          <a:p>
            <a:pPr eaLnBrk="1" hangingPunct="1"/>
            <a:r>
              <a:rPr lang="en-US" altLang="en-US" sz="2000" dirty="0" smtClean="0"/>
              <a:t>power in numbers is the philosophy behind unions and collective bargaining </a:t>
            </a:r>
          </a:p>
          <a:p>
            <a:pPr eaLnBrk="1" hangingPunct="1"/>
            <a:r>
              <a:rPr lang="en-US" altLang="en-US" sz="2000" dirty="0" smtClean="0"/>
              <a:t>single unskilled or semiskilled workers are easily fired and replaced</a:t>
            </a:r>
            <a:endParaRPr lang="en-CA" altLang="en-US" sz="2000" dirty="0" smtClean="0"/>
          </a:p>
          <a:p>
            <a:pPr eaLnBrk="1" hangingPunct="1"/>
            <a:endParaRPr lang="en-CA" altLang="en-US" sz="2000" dirty="0" smtClean="0"/>
          </a:p>
        </p:txBody>
      </p:sp>
    </p:spTree>
    <p:extLst>
      <p:ext uri="{BB962C8B-B14F-4D97-AF65-F5344CB8AC3E}">
        <p14:creationId xmlns:p14="http://schemas.microsoft.com/office/powerpoint/2010/main" val="461591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0625" y="395510"/>
            <a:ext cx="8911687" cy="1280890"/>
          </a:xfrm>
        </p:spPr>
        <p:txBody>
          <a:bodyPr>
            <a:normAutofit fontScale="90000"/>
          </a:bodyPr>
          <a:lstStyle/>
          <a:p>
            <a:pPr lvl="1" algn="ctr" rtl="0">
              <a:spcBef>
                <a:spcPct val="0"/>
              </a:spcBef>
            </a:pPr>
            <a:r>
              <a:rPr lang="en-CA" dirty="0" smtClean="0">
                <a:solidFill>
                  <a:schemeClr val="accent6">
                    <a:lumMod val="75000"/>
                  </a:schemeClr>
                </a:solidFill>
              </a:rPr>
              <a:t/>
            </a:r>
            <a:br>
              <a:rPr lang="en-CA" dirty="0" smtClean="0">
                <a:solidFill>
                  <a:schemeClr val="accent6">
                    <a:lumMod val="75000"/>
                  </a:schemeClr>
                </a:solidFill>
              </a:rPr>
            </a:br>
            <a:r>
              <a:rPr lang="en-CA" sz="4900" b="1" dirty="0">
                <a:solidFill>
                  <a:schemeClr val="accent6">
                    <a:lumMod val="75000"/>
                  </a:schemeClr>
                </a:solidFill>
              </a:rPr>
              <a:t>POSITIVE OUTCOME </a:t>
            </a:r>
            <a:r>
              <a:rPr lang="en-CA" sz="2700" dirty="0">
                <a:solidFill>
                  <a:schemeClr val="accent6">
                    <a:lumMod val="75000"/>
                  </a:schemeClr>
                </a:solidFill>
              </a:rPr>
              <a:t/>
            </a:r>
            <a:br>
              <a:rPr lang="en-CA" sz="2700" dirty="0">
                <a:solidFill>
                  <a:schemeClr val="accent6">
                    <a:lumMod val="75000"/>
                  </a:schemeClr>
                </a:solidFill>
              </a:rPr>
            </a:br>
            <a:r>
              <a:rPr lang="en-CA" dirty="0" smtClean="0">
                <a:solidFill>
                  <a:schemeClr val="accent6">
                    <a:lumMod val="75000"/>
                  </a:schemeClr>
                </a:solidFill>
              </a:rPr>
              <a:t>Negotiations take place in good faith and an agreement is reached without any assistance or job action</a:t>
            </a:r>
            <a:br>
              <a:rPr lang="en-CA" dirty="0" smtClean="0">
                <a:solidFill>
                  <a:schemeClr val="accent6">
                    <a:lumMod val="75000"/>
                  </a:schemeClr>
                </a:solidFill>
              </a:rPr>
            </a:br>
            <a:endParaRPr lang="en-CA" dirty="0">
              <a:solidFill>
                <a:schemeClr val="accent6">
                  <a:lumMod val="75000"/>
                </a:schemeClr>
              </a:solidFill>
            </a:endParaRPr>
          </a:p>
        </p:txBody>
      </p:sp>
      <p:sp>
        <p:nvSpPr>
          <p:cNvPr id="3" name="Content Placeholder 2"/>
          <p:cNvSpPr>
            <a:spLocks noGrp="1"/>
          </p:cNvSpPr>
          <p:nvPr>
            <p:ph idx="1"/>
          </p:nvPr>
        </p:nvSpPr>
        <p:spPr>
          <a:xfrm>
            <a:off x="1878012" y="1955800"/>
            <a:ext cx="8915400" cy="3777622"/>
          </a:xfrm>
        </p:spPr>
        <p:txBody>
          <a:bodyPr/>
          <a:lstStyle/>
          <a:p>
            <a:r>
              <a:rPr lang="en-CA" dirty="0" smtClean="0"/>
              <a:t>Most negotiations proceed and conclude successfully</a:t>
            </a:r>
          </a:p>
          <a:p>
            <a:pPr>
              <a:lnSpc>
                <a:spcPct val="90000"/>
              </a:lnSpc>
            </a:pPr>
            <a:r>
              <a:rPr lang="en-CA" dirty="0" smtClean="0"/>
              <a:t>Once an agreement is reached both sides need to ratify the agreement and then sign it.</a:t>
            </a:r>
            <a:r>
              <a:rPr lang="en-US" altLang="en-US" dirty="0">
                <a:solidFill>
                  <a:srgbClr val="FF9933"/>
                </a:solidFill>
              </a:rPr>
              <a:t> </a:t>
            </a:r>
            <a:endParaRPr lang="en-US" altLang="en-US" dirty="0" smtClean="0">
              <a:solidFill>
                <a:srgbClr val="FF9933"/>
              </a:solidFill>
            </a:endParaRPr>
          </a:p>
          <a:p>
            <a:pPr>
              <a:lnSpc>
                <a:spcPct val="90000"/>
              </a:lnSpc>
            </a:pPr>
            <a:r>
              <a:rPr lang="en-US" altLang="en-US" dirty="0" smtClean="0">
                <a:solidFill>
                  <a:srgbClr val="FF9933"/>
                </a:solidFill>
              </a:rPr>
              <a:t>Ratification</a:t>
            </a:r>
            <a:r>
              <a:rPr lang="en-US" altLang="en-US" b="1" dirty="0" smtClean="0"/>
              <a:t> </a:t>
            </a:r>
            <a:r>
              <a:rPr lang="en-US" altLang="en-US" dirty="0"/>
              <a:t>is necessary once terms are agreed upon</a:t>
            </a:r>
          </a:p>
          <a:p>
            <a:pPr>
              <a:lnSpc>
                <a:spcPct val="90000"/>
              </a:lnSpc>
            </a:pPr>
            <a:r>
              <a:rPr lang="en-US" altLang="en-US" dirty="0"/>
              <a:t>The teams return to their constituencies and present the negotiated terms for approval</a:t>
            </a:r>
          </a:p>
          <a:p>
            <a:pPr>
              <a:lnSpc>
                <a:spcPct val="90000"/>
              </a:lnSpc>
            </a:pPr>
            <a:r>
              <a:rPr lang="en-US" altLang="en-US" dirty="0"/>
              <a:t>The union will generally conduct a membership vote and management will review the agreement with all relevant stakeholders</a:t>
            </a:r>
          </a:p>
          <a:p>
            <a:r>
              <a:rPr lang="en-CA" dirty="0" smtClean="0"/>
              <a:t>The agreement is then binding on each side for the negotiated term of the contract</a:t>
            </a:r>
            <a:endParaRPr lang="en-CA" dirty="0"/>
          </a:p>
        </p:txBody>
      </p:sp>
    </p:spTree>
    <p:extLst>
      <p:ext uri="{BB962C8B-B14F-4D97-AF65-F5344CB8AC3E}">
        <p14:creationId xmlns:p14="http://schemas.microsoft.com/office/powerpoint/2010/main" val="3351583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548680"/>
            <a:ext cx="8229600" cy="1143000"/>
          </a:xfrm>
        </p:spPr>
        <p:txBody>
          <a:bodyPr>
            <a:normAutofit fontScale="90000"/>
          </a:bodyPr>
          <a:lstStyle/>
          <a:p>
            <a:pPr algn="ctr"/>
            <a:r>
              <a:rPr lang="en-CA" sz="4900" b="1" dirty="0"/>
              <a:t>NEGATIVE OUTCOME</a:t>
            </a:r>
            <a:br>
              <a:rPr lang="en-CA" sz="4900" b="1" dirty="0"/>
            </a:br>
            <a:r>
              <a:rPr lang="en-CA" sz="1800" b="1" dirty="0"/>
              <a:t>An impasse occurs, good faith diminishes, and the collective bargaining process looks as if it may end in failure and possible job action</a:t>
            </a:r>
            <a:r>
              <a:rPr lang="en-CA" b="1" dirty="0"/>
              <a:t/>
            </a:r>
            <a:br>
              <a:rPr lang="en-CA" b="1" dirty="0"/>
            </a:br>
            <a:endParaRPr lang="en-CA" dirty="0"/>
          </a:p>
        </p:txBody>
      </p:sp>
      <p:sp>
        <p:nvSpPr>
          <p:cNvPr id="3" name="Content Placeholder 2"/>
          <p:cNvSpPr>
            <a:spLocks noGrp="1"/>
          </p:cNvSpPr>
          <p:nvPr>
            <p:ph idx="1"/>
          </p:nvPr>
        </p:nvSpPr>
        <p:spPr>
          <a:xfrm>
            <a:off x="1890712" y="2273300"/>
            <a:ext cx="8915400" cy="3777622"/>
          </a:xfrm>
        </p:spPr>
        <p:txBody>
          <a:bodyPr/>
          <a:lstStyle/>
          <a:p>
            <a:r>
              <a:rPr lang="en-CA" dirty="0" smtClean="0"/>
              <a:t>Bad Faith, poor communications, and vast distances between each side’s respective  goals lead to trouble in negotiations.</a:t>
            </a:r>
          </a:p>
          <a:p>
            <a:r>
              <a:rPr lang="en-CA" dirty="0" smtClean="0"/>
              <a:t>Before a strike or lockout there are measures that are, or can be taken to break the impasse.</a:t>
            </a:r>
            <a:endParaRPr lang="en-CA" dirty="0"/>
          </a:p>
        </p:txBody>
      </p:sp>
    </p:spTree>
    <p:extLst>
      <p:ext uri="{BB962C8B-B14F-4D97-AF65-F5344CB8AC3E}">
        <p14:creationId xmlns:p14="http://schemas.microsoft.com/office/powerpoint/2010/main" val="20792445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Constitutes Bad Faith Bargaining?</a:t>
            </a:r>
            <a:endParaRPr lang="en-CA" dirty="0"/>
          </a:p>
        </p:txBody>
      </p:sp>
      <p:sp>
        <p:nvSpPr>
          <p:cNvPr id="3" name="Content Placeholder 2"/>
          <p:cNvSpPr>
            <a:spLocks noGrp="1"/>
          </p:cNvSpPr>
          <p:nvPr>
            <p:ph idx="1"/>
          </p:nvPr>
        </p:nvSpPr>
        <p:spPr/>
        <p:txBody>
          <a:bodyPr>
            <a:normAutofit lnSpcReduction="10000"/>
          </a:bodyPr>
          <a:lstStyle/>
          <a:p>
            <a:r>
              <a:rPr lang="en-CA" dirty="0" smtClean="0"/>
              <a:t>Refusing to meet</a:t>
            </a:r>
          </a:p>
          <a:p>
            <a:r>
              <a:rPr lang="en-CA" dirty="0" smtClean="0"/>
              <a:t>Refusing to recognize the duly elected union by the employer</a:t>
            </a:r>
          </a:p>
          <a:p>
            <a:r>
              <a:rPr lang="en-CA" dirty="0" smtClean="0"/>
              <a:t>Not giving the negotiation team the power to bargain</a:t>
            </a:r>
          </a:p>
          <a:p>
            <a:r>
              <a:rPr lang="en-CA" dirty="0" smtClean="0"/>
              <a:t>Superficial attempts to bargain “Surface Bargaining”</a:t>
            </a:r>
          </a:p>
          <a:p>
            <a:r>
              <a:rPr lang="en-CA" dirty="0" smtClean="0"/>
              <a:t>Misleading or lying – Deception</a:t>
            </a:r>
          </a:p>
          <a:p>
            <a:r>
              <a:rPr lang="en-CA" dirty="0" smtClean="0"/>
              <a:t>Withholding important information</a:t>
            </a:r>
          </a:p>
          <a:p>
            <a:r>
              <a:rPr lang="en-CA" dirty="0" smtClean="0"/>
              <a:t>Deliberately provoking the other side</a:t>
            </a:r>
          </a:p>
          <a:p>
            <a:r>
              <a:rPr lang="en-CA" dirty="0" smtClean="0"/>
              <a:t>Refusing to justify a position</a:t>
            </a:r>
          </a:p>
          <a:p>
            <a:r>
              <a:rPr lang="en-CA" dirty="0" smtClean="0"/>
              <a:t>Refusing to make every reasonable effort to enter into a Collective agreement.</a:t>
            </a:r>
            <a:endParaRPr lang="en-CA" dirty="0"/>
          </a:p>
        </p:txBody>
      </p:sp>
    </p:spTree>
    <p:extLst>
      <p:ext uri="{BB962C8B-B14F-4D97-AF65-F5344CB8AC3E}">
        <p14:creationId xmlns:p14="http://schemas.microsoft.com/office/powerpoint/2010/main" val="319384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a:t>
            </a:r>
            <a:endParaRPr lang="en-CA" dirty="0"/>
          </a:p>
        </p:txBody>
      </p:sp>
      <p:sp>
        <p:nvSpPr>
          <p:cNvPr id="3" name="Content Placeholder 2"/>
          <p:cNvSpPr>
            <a:spLocks noGrp="1"/>
          </p:cNvSpPr>
          <p:nvPr>
            <p:ph idx="1"/>
          </p:nvPr>
        </p:nvSpPr>
        <p:spPr/>
        <p:txBody>
          <a:bodyPr>
            <a:normAutofit/>
          </a:bodyPr>
          <a:lstStyle/>
          <a:p>
            <a:r>
              <a:rPr lang="en-CA" dirty="0" smtClean="0"/>
              <a:t>Third Party Assistance - Conciliator</a:t>
            </a:r>
          </a:p>
          <a:p>
            <a:pPr lvl="1"/>
            <a:r>
              <a:rPr lang="en-CA" dirty="0" smtClean="0"/>
              <a:t>At any time after the “notice to bargain” letter is issued by the union, either party can request the Minister of Labour for the assistance of a government conciliator.  </a:t>
            </a:r>
          </a:p>
          <a:p>
            <a:pPr lvl="1"/>
            <a:r>
              <a:rPr lang="en-CA" dirty="0" smtClean="0"/>
              <a:t>The conciliator confers with both parties and within 14 days after being so instructed or within the period that the minister may allow, makes a report to the minister setting out:</a:t>
            </a:r>
          </a:p>
          <a:p>
            <a:pPr lvl="2"/>
            <a:r>
              <a:rPr lang="en-CA" dirty="0" smtClean="0"/>
              <a:t>the matters upon which the parties have agreed; </a:t>
            </a:r>
          </a:p>
          <a:p>
            <a:pPr lvl="2"/>
            <a:r>
              <a:rPr lang="en-CA" dirty="0" smtClean="0"/>
              <a:t>the matters upon which the parties cannot agree; </a:t>
            </a:r>
          </a:p>
          <a:p>
            <a:pPr lvl="2"/>
            <a:r>
              <a:rPr lang="en-CA" dirty="0" smtClean="0"/>
              <a:t>a statement as to the advisability of appointing a conciliation board with a view to effecting an agreement. </a:t>
            </a:r>
          </a:p>
          <a:p>
            <a:pPr lvl="1"/>
            <a:r>
              <a:rPr lang="en-CA" dirty="0" smtClean="0"/>
              <a:t>There can be no strike or lookout before this step is complete.</a:t>
            </a:r>
          </a:p>
          <a:p>
            <a:pPr lvl="1"/>
            <a:endParaRPr lang="en-CA" dirty="0"/>
          </a:p>
        </p:txBody>
      </p:sp>
    </p:spTree>
    <p:extLst>
      <p:ext uri="{BB962C8B-B14F-4D97-AF65-F5344CB8AC3E}">
        <p14:creationId xmlns:p14="http://schemas.microsoft.com/office/powerpoint/2010/main" val="8860283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 (2)</a:t>
            </a:r>
            <a:endParaRPr lang="en-CA" dirty="0"/>
          </a:p>
        </p:txBody>
      </p:sp>
      <p:sp>
        <p:nvSpPr>
          <p:cNvPr id="3" name="Content Placeholder 2"/>
          <p:cNvSpPr>
            <a:spLocks noGrp="1"/>
          </p:cNvSpPr>
          <p:nvPr>
            <p:ph idx="1"/>
          </p:nvPr>
        </p:nvSpPr>
        <p:spPr/>
        <p:txBody>
          <a:bodyPr>
            <a:normAutofit/>
          </a:bodyPr>
          <a:lstStyle/>
          <a:p>
            <a:r>
              <a:rPr lang="en-CA" dirty="0" smtClean="0"/>
              <a:t>Third Party Assistance – Conciliation Board</a:t>
            </a:r>
          </a:p>
          <a:p>
            <a:pPr lvl="1"/>
            <a:r>
              <a:rPr lang="en-CA" dirty="0" smtClean="0"/>
              <a:t>If a conciliation officer fails to help the parties reach an agreement or in a case where the minister considers it desirable to do so, the minister may appoint a conciliation board for the purpose of trying to bring about an agreement between the parties. </a:t>
            </a:r>
          </a:p>
          <a:p>
            <a:pPr lvl="1"/>
            <a:r>
              <a:rPr lang="en-CA" dirty="0" smtClean="0"/>
              <a:t>A Conciliation Board consists of a chairperson and 2 members, one appointed by management, the other by the union</a:t>
            </a:r>
          </a:p>
          <a:p>
            <a:pPr lvl="1"/>
            <a:r>
              <a:rPr lang="en-CA" dirty="0" smtClean="0"/>
              <a:t>The 2 appointed members must within 5 days nominate a 3rd person who is willing and ready to act to be a member and chairperson of the conciliation board.  </a:t>
            </a:r>
          </a:p>
          <a:p>
            <a:pPr lvl="1"/>
            <a:r>
              <a:rPr lang="en-CA" dirty="0" smtClean="0"/>
              <a:t>The full board has 14 days to report its findings and recommendations to the minister. </a:t>
            </a:r>
          </a:p>
          <a:p>
            <a:pPr lvl="1"/>
            <a:endParaRPr lang="en-CA" dirty="0" smtClean="0"/>
          </a:p>
          <a:p>
            <a:endParaRPr lang="en-CA" dirty="0" smtClean="0"/>
          </a:p>
          <a:p>
            <a:endParaRPr lang="en-CA" dirty="0" smtClean="0"/>
          </a:p>
          <a:p>
            <a:endParaRPr lang="en-CA" dirty="0"/>
          </a:p>
        </p:txBody>
      </p:sp>
    </p:spTree>
    <p:extLst>
      <p:ext uri="{BB962C8B-B14F-4D97-AF65-F5344CB8AC3E}">
        <p14:creationId xmlns:p14="http://schemas.microsoft.com/office/powerpoint/2010/main" val="722725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 (3)</a:t>
            </a:r>
            <a:endParaRPr lang="en-CA" dirty="0"/>
          </a:p>
        </p:txBody>
      </p:sp>
      <p:sp>
        <p:nvSpPr>
          <p:cNvPr id="3" name="Content Placeholder 2"/>
          <p:cNvSpPr>
            <a:spLocks noGrp="1"/>
          </p:cNvSpPr>
          <p:nvPr>
            <p:ph idx="1"/>
          </p:nvPr>
        </p:nvSpPr>
        <p:spPr/>
        <p:txBody>
          <a:bodyPr>
            <a:normAutofit/>
          </a:bodyPr>
          <a:lstStyle/>
          <a:p>
            <a:r>
              <a:rPr lang="en-CA" dirty="0" smtClean="0"/>
              <a:t>Third Party Assistance – Mediation</a:t>
            </a:r>
          </a:p>
          <a:p>
            <a:r>
              <a:rPr lang="en-CA" dirty="0" smtClean="0"/>
              <a:t>Mediation is another type of third party assistance that is similar to conciliation, however it:</a:t>
            </a:r>
          </a:p>
          <a:p>
            <a:pPr lvl="1"/>
            <a:r>
              <a:rPr lang="en-CA" dirty="0" smtClean="0"/>
              <a:t>Does not involve a government conciliator, instead the mediator is mutually selected by each side.</a:t>
            </a:r>
          </a:p>
          <a:p>
            <a:pPr lvl="1"/>
            <a:r>
              <a:rPr lang="en-CA" dirty="0" smtClean="0"/>
              <a:t>Is not mandatory</a:t>
            </a:r>
          </a:p>
          <a:p>
            <a:pPr lvl="1"/>
            <a:r>
              <a:rPr lang="en-CA" dirty="0" smtClean="0"/>
              <a:t>Can occur at any time in the negotiating process </a:t>
            </a:r>
          </a:p>
          <a:p>
            <a:r>
              <a:rPr lang="en-CA" dirty="0" smtClean="0"/>
              <a:t>There are two advantages to a mediator over a conciliator:</a:t>
            </a:r>
          </a:p>
          <a:p>
            <a:pPr lvl="1"/>
            <a:r>
              <a:rPr lang="en-CA" dirty="0" smtClean="0"/>
              <a:t>Both sides had a role in selecting the mediator</a:t>
            </a:r>
          </a:p>
          <a:p>
            <a:pPr lvl="1"/>
            <a:r>
              <a:rPr lang="en-CA" dirty="0" smtClean="0"/>
              <a:t>s/he can work with the parties through the dispute</a:t>
            </a:r>
          </a:p>
          <a:p>
            <a:pPr lvl="1"/>
            <a:endParaRPr lang="en-CA" dirty="0" smtClean="0"/>
          </a:p>
          <a:p>
            <a:endParaRPr lang="en-CA" dirty="0"/>
          </a:p>
        </p:txBody>
      </p:sp>
    </p:spTree>
    <p:extLst>
      <p:ext uri="{BB962C8B-B14F-4D97-AF65-F5344CB8AC3E}">
        <p14:creationId xmlns:p14="http://schemas.microsoft.com/office/powerpoint/2010/main" val="4067355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happens if both sides can’t agree? (4)</a:t>
            </a:r>
            <a:endParaRPr lang="en-CA" dirty="0"/>
          </a:p>
        </p:txBody>
      </p:sp>
      <p:sp>
        <p:nvSpPr>
          <p:cNvPr id="3" name="Content Placeholder 2"/>
          <p:cNvSpPr>
            <a:spLocks noGrp="1"/>
          </p:cNvSpPr>
          <p:nvPr>
            <p:ph idx="1"/>
          </p:nvPr>
        </p:nvSpPr>
        <p:spPr/>
        <p:txBody>
          <a:bodyPr>
            <a:normAutofit/>
          </a:bodyPr>
          <a:lstStyle/>
          <a:p>
            <a:pPr lvl="4"/>
            <a:endParaRPr lang="en-CA" dirty="0" smtClean="0"/>
          </a:p>
          <a:p>
            <a:r>
              <a:rPr lang="en-CA" dirty="0" smtClean="0"/>
              <a:t>Third Party Assistance – Fact Finding</a:t>
            </a:r>
          </a:p>
          <a:p>
            <a:r>
              <a:rPr lang="en-CA" dirty="0" smtClean="0"/>
              <a:t>Fact finding involves a third party person being called in to investigate the situation and then report the facts. </a:t>
            </a:r>
          </a:p>
          <a:p>
            <a:endParaRPr lang="en-CA" dirty="0" smtClean="0"/>
          </a:p>
          <a:p>
            <a:endParaRPr lang="en-CA" dirty="0"/>
          </a:p>
        </p:txBody>
      </p:sp>
    </p:spTree>
    <p:extLst>
      <p:ext uri="{BB962C8B-B14F-4D97-AF65-F5344CB8AC3E}">
        <p14:creationId xmlns:p14="http://schemas.microsoft.com/office/powerpoint/2010/main" val="6637645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The Practice of Conciliation/Mediation</a:t>
            </a:r>
            <a:endParaRPr lang="en-CA" dirty="0"/>
          </a:p>
        </p:txBody>
      </p:sp>
      <p:sp>
        <p:nvSpPr>
          <p:cNvPr id="3" name="Content Placeholder 2"/>
          <p:cNvSpPr>
            <a:spLocks noGrp="1"/>
          </p:cNvSpPr>
          <p:nvPr>
            <p:ph idx="1"/>
          </p:nvPr>
        </p:nvSpPr>
        <p:spPr/>
        <p:txBody>
          <a:bodyPr>
            <a:normAutofit/>
          </a:bodyPr>
          <a:lstStyle/>
          <a:p>
            <a:r>
              <a:rPr lang="en-CA" dirty="0" smtClean="0"/>
              <a:t>The C/M meets with the parties together to hear the issues.</a:t>
            </a:r>
          </a:p>
          <a:p>
            <a:r>
              <a:rPr lang="en-CA" dirty="0" smtClean="0"/>
              <a:t>The C/M meets with the parties individually to access their “movement potential”.</a:t>
            </a:r>
          </a:p>
          <a:p>
            <a:r>
              <a:rPr lang="en-CA" dirty="0" smtClean="0"/>
              <a:t>The C/M may suggest possible solutions to the parties </a:t>
            </a:r>
          </a:p>
          <a:p>
            <a:r>
              <a:rPr lang="en-CA" dirty="0" smtClean="0"/>
              <a:t>The C/M may suggest creating subcommittees to address specific issues</a:t>
            </a:r>
          </a:p>
          <a:p>
            <a:r>
              <a:rPr lang="en-CA" dirty="0" smtClean="0"/>
              <a:t>The C/M assesses the opportunity for an agreement and if s/he feels one is possible s/he works to put pressure on the parties to seek </a:t>
            </a:r>
            <a:r>
              <a:rPr lang="en-CA" smtClean="0"/>
              <a:t>a settlement.</a:t>
            </a:r>
            <a:endParaRPr lang="en-CA" dirty="0" smtClean="0"/>
          </a:p>
          <a:p>
            <a:endParaRPr lang="en-CA" dirty="0"/>
          </a:p>
        </p:txBody>
      </p:sp>
    </p:spTree>
    <p:extLst>
      <p:ext uri="{BB962C8B-B14F-4D97-AF65-F5344CB8AC3E}">
        <p14:creationId xmlns:p14="http://schemas.microsoft.com/office/powerpoint/2010/main" val="105841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44624"/>
            <a:ext cx="8229600" cy="1143000"/>
          </a:xfrm>
        </p:spPr>
        <p:txBody>
          <a:bodyPr>
            <a:normAutofit/>
          </a:bodyPr>
          <a:lstStyle/>
          <a:p>
            <a:r>
              <a:rPr lang="en-CA" dirty="0" smtClean="0"/>
              <a:t>ARBITRATION</a:t>
            </a:r>
            <a:br>
              <a:rPr lang="en-CA" dirty="0" smtClean="0"/>
            </a:br>
            <a:r>
              <a:rPr lang="en-CA" sz="3100" dirty="0"/>
              <a:t>Third Party Determination</a:t>
            </a:r>
            <a:endParaRPr lang="en-CA" dirty="0"/>
          </a:p>
        </p:txBody>
      </p:sp>
      <p:sp>
        <p:nvSpPr>
          <p:cNvPr id="3" name="Content Placeholder 2"/>
          <p:cNvSpPr>
            <a:spLocks noGrp="1"/>
          </p:cNvSpPr>
          <p:nvPr>
            <p:ph idx="1"/>
          </p:nvPr>
        </p:nvSpPr>
        <p:spPr/>
        <p:txBody>
          <a:bodyPr>
            <a:normAutofit/>
          </a:bodyPr>
          <a:lstStyle/>
          <a:p>
            <a:r>
              <a:rPr lang="en-CA" dirty="0" smtClean="0"/>
              <a:t>A third party can be brought in to decide on the terms and conditions of employment</a:t>
            </a:r>
          </a:p>
          <a:p>
            <a:r>
              <a:rPr lang="en-CA" dirty="0" smtClean="0"/>
              <a:t>This is know as Interest Arbitration</a:t>
            </a:r>
          </a:p>
          <a:p>
            <a:r>
              <a:rPr lang="en-CA" dirty="0" smtClean="0"/>
              <a:t>Interest Arbitration is rarely used because the power to decide the cost and benefits of an agreement is left in the hands of an outsider.</a:t>
            </a:r>
          </a:p>
          <a:p>
            <a:r>
              <a:rPr lang="en-CA" dirty="0" smtClean="0"/>
              <a:t>Most Interest Arbitration is Voluntary, however in some cases, in some work locations it is </a:t>
            </a:r>
            <a:r>
              <a:rPr lang="en-CA" dirty="0" err="1" smtClean="0"/>
              <a:t>compusury</a:t>
            </a:r>
            <a:r>
              <a:rPr lang="en-CA" dirty="0" smtClean="0"/>
              <a:t> (normally in essential services) </a:t>
            </a:r>
          </a:p>
          <a:p>
            <a:r>
              <a:rPr lang="en-CA" dirty="0"/>
              <a:t>First Contract Arbitration (FCA) is a statutory mechanism that allows either party in unsuccessful negotiations to apply to the Labour Board to direct the settlement of a first collective agreement by arbitration. </a:t>
            </a:r>
          </a:p>
        </p:txBody>
      </p:sp>
    </p:spTree>
    <p:extLst>
      <p:ext uri="{BB962C8B-B14F-4D97-AF65-F5344CB8AC3E}">
        <p14:creationId xmlns:p14="http://schemas.microsoft.com/office/powerpoint/2010/main" val="1042388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625" y="522510"/>
            <a:ext cx="8911687" cy="1280890"/>
          </a:xfrm>
        </p:spPr>
        <p:txBody>
          <a:bodyPr/>
          <a:lstStyle/>
          <a:p>
            <a:r>
              <a:rPr lang="en-CA" dirty="0" smtClean="0"/>
              <a:t>Industrial Actions</a:t>
            </a:r>
            <a:endParaRPr lang="en-CA" dirty="0"/>
          </a:p>
        </p:txBody>
      </p:sp>
      <p:sp>
        <p:nvSpPr>
          <p:cNvPr id="3" name="Content Placeholder 2"/>
          <p:cNvSpPr>
            <a:spLocks noGrp="1"/>
          </p:cNvSpPr>
          <p:nvPr>
            <p:ph idx="1"/>
          </p:nvPr>
        </p:nvSpPr>
        <p:spPr>
          <a:xfrm>
            <a:off x="2462212" y="1485900"/>
            <a:ext cx="8915400" cy="3777622"/>
          </a:xfrm>
        </p:spPr>
        <p:txBody>
          <a:bodyPr>
            <a:normAutofit/>
          </a:bodyPr>
          <a:lstStyle/>
          <a:p>
            <a:r>
              <a:rPr lang="en-CA" dirty="0" smtClean="0"/>
              <a:t>Work-to-rule</a:t>
            </a:r>
          </a:p>
          <a:p>
            <a:r>
              <a:rPr lang="en-CA" dirty="0" smtClean="0"/>
              <a:t>Boycott</a:t>
            </a:r>
          </a:p>
          <a:p>
            <a:r>
              <a:rPr lang="en-CA" dirty="0" smtClean="0"/>
              <a:t>Sit-Down Strike</a:t>
            </a:r>
          </a:p>
          <a:p>
            <a:r>
              <a:rPr lang="en-CA" dirty="0" smtClean="0"/>
              <a:t>Notice to potential job applicants</a:t>
            </a:r>
          </a:p>
          <a:p>
            <a:r>
              <a:rPr lang="en-CA" dirty="0" smtClean="0"/>
              <a:t>Legal/Illegal Strikes</a:t>
            </a:r>
          </a:p>
          <a:p>
            <a:r>
              <a:rPr lang="en-CA" dirty="0"/>
              <a:t>Legal/Illegal </a:t>
            </a:r>
            <a:r>
              <a:rPr lang="en-CA" dirty="0" smtClean="0"/>
              <a:t>Lockouts</a:t>
            </a:r>
          </a:p>
          <a:p>
            <a:r>
              <a:rPr lang="en-CA" dirty="0" smtClean="0"/>
              <a:t>Strike Breaking</a:t>
            </a:r>
          </a:p>
          <a:p>
            <a:r>
              <a:rPr lang="en-CA" dirty="0" smtClean="0"/>
              <a:t>Picketing (Primary/Allied/Secondary)</a:t>
            </a:r>
          </a:p>
          <a:p>
            <a:r>
              <a:rPr lang="en-CA" dirty="0" smtClean="0"/>
              <a:t>Injunctions</a:t>
            </a:r>
          </a:p>
          <a:p>
            <a:endParaRPr lang="en-CA" dirty="0" smtClean="0"/>
          </a:p>
          <a:p>
            <a:endParaRPr lang="en-CA" dirty="0"/>
          </a:p>
        </p:txBody>
      </p:sp>
    </p:spTree>
    <p:extLst>
      <p:ext uri="{BB962C8B-B14F-4D97-AF65-F5344CB8AC3E}">
        <p14:creationId xmlns:p14="http://schemas.microsoft.com/office/powerpoint/2010/main" val="3110894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055812" y="535210"/>
            <a:ext cx="8911687" cy="1280890"/>
          </a:xfrm>
        </p:spPr>
        <p:txBody>
          <a:bodyPr/>
          <a:lstStyle/>
          <a:p>
            <a:pPr eaLnBrk="1" hangingPunct="1"/>
            <a:r>
              <a:rPr lang="en-CA" altLang="en-US" dirty="0" smtClean="0"/>
              <a:t>Collective Bargaining</a:t>
            </a:r>
          </a:p>
        </p:txBody>
      </p:sp>
      <p:sp>
        <p:nvSpPr>
          <p:cNvPr id="13315" name="Content Placeholder 2"/>
          <p:cNvSpPr>
            <a:spLocks noGrp="1"/>
          </p:cNvSpPr>
          <p:nvPr>
            <p:ph idx="1"/>
          </p:nvPr>
        </p:nvSpPr>
        <p:spPr>
          <a:xfrm>
            <a:off x="2052099" y="1511300"/>
            <a:ext cx="8915400" cy="3777622"/>
          </a:xfrm>
        </p:spPr>
        <p:txBody>
          <a:bodyPr/>
          <a:lstStyle/>
          <a:p>
            <a:pPr eaLnBrk="1" hangingPunct="1"/>
            <a:r>
              <a:rPr lang="en-US" altLang="en-US" dirty="0" smtClean="0"/>
              <a:t>union and management try to reach an agreement on such issues as pay, pensions, workload and holidays</a:t>
            </a:r>
          </a:p>
          <a:p>
            <a:pPr eaLnBrk="1" hangingPunct="1"/>
            <a:r>
              <a:rPr lang="en-US" altLang="en-US" dirty="0" smtClean="0"/>
              <a:t>once an agreement is reached a contract called a </a:t>
            </a:r>
            <a:r>
              <a:rPr lang="en-US" altLang="en-US" i="1" dirty="0" smtClean="0"/>
              <a:t>collective agreemen</a:t>
            </a:r>
            <a:r>
              <a:rPr lang="en-US" altLang="en-US" dirty="0" smtClean="0"/>
              <a:t>t is signed by both sides that state the terms of the agreement and how long it is in effect</a:t>
            </a:r>
          </a:p>
          <a:p>
            <a:pPr eaLnBrk="1" hangingPunct="1"/>
            <a:endParaRPr lang="en-CA" altLang="en-US" dirty="0" smtClean="0"/>
          </a:p>
          <a:p>
            <a:pPr eaLnBrk="1" hangingPunct="1"/>
            <a:endParaRPr lang="en-CA" altLang="en-US" dirty="0" smtClean="0"/>
          </a:p>
        </p:txBody>
      </p:sp>
    </p:spTree>
    <p:extLst>
      <p:ext uri="{BB962C8B-B14F-4D97-AF65-F5344CB8AC3E}">
        <p14:creationId xmlns:p14="http://schemas.microsoft.com/office/powerpoint/2010/main" val="38693243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p:txBody>
          <a:bodyPr/>
          <a:lstStyle/>
          <a:p>
            <a:r>
              <a:rPr lang="en-US" altLang="en-US"/>
              <a:t>Conciliation &amp; Mediation</a:t>
            </a:r>
          </a:p>
        </p:txBody>
      </p:sp>
      <p:sp>
        <p:nvSpPr>
          <p:cNvPr id="292867" name="Rectangle 3"/>
          <p:cNvSpPr>
            <a:spLocks noGrp="1" noChangeArrowheads="1"/>
          </p:cNvSpPr>
          <p:nvPr>
            <p:ph idx="1"/>
          </p:nvPr>
        </p:nvSpPr>
        <p:spPr>
          <a:xfrm>
            <a:off x="2438400" y="1600200"/>
            <a:ext cx="7391400" cy="4114800"/>
          </a:xfrm>
        </p:spPr>
        <p:txBody>
          <a:bodyPr>
            <a:normAutofit/>
          </a:bodyPr>
          <a:lstStyle/>
          <a:p>
            <a:r>
              <a:rPr lang="en-US" altLang="en-US" sz="2400" dirty="0"/>
              <a:t>Conciliation</a:t>
            </a:r>
          </a:p>
          <a:p>
            <a:pPr lvl="1"/>
            <a:r>
              <a:rPr lang="en-US" altLang="en-US" sz="2000" dirty="0"/>
              <a:t>A government-appointed third party attempts to bring together the parties to reach agreement</a:t>
            </a:r>
          </a:p>
          <a:p>
            <a:pPr lvl="1"/>
            <a:r>
              <a:rPr lang="en-US" altLang="en-US" sz="2000" dirty="0"/>
              <a:t>In most provinces, a strike is not permitted before conciliation efforts</a:t>
            </a:r>
          </a:p>
          <a:p>
            <a:r>
              <a:rPr lang="en-US" altLang="en-US" sz="2400" dirty="0"/>
              <a:t>Mediation</a:t>
            </a:r>
          </a:p>
          <a:p>
            <a:pPr lvl="1"/>
            <a:r>
              <a:rPr lang="en-US" altLang="en-US" sz="2000" dirty="0"/>
              <a:t>Disputing parties voluntarily choose to reconcile their differences through a third party</a:t>
            </a:r>
          </a:p>
        </p:txBody>
      </p:sp>
    </p:spTree>
    <p:extLst>
      <p:ext uri="{BB962C8B-B14F-4D97-AF65-F5344CB8AC3E}">
        <p14:creationId xmlns:p14="http://schemas.microsoft.com/office/powerpoint/2010/main" val="2647597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p:txBody>
          <a:bodyPr/>
          <a:lstStyle/>
          <a:p>
            <a:r>
              <a:rPr lang="en-US" altLang="en-US" dirty="0" smtClean="0"/>
              <a:t>Common Contract </a:t>
            </a:r>
            <a:r>
              <a:rPr lang="en-US" altLang="en-US" dirty="0"/>
              <a:t>Provisions</a:t>
            </a:r>
          </a:p>
        </p:txBody>
      </p:sp>
      <p:sp>
        <p:nvSpPr>
          <p:cNvPr id="293891" name="Rectangle 3"/>
          <p:cNvSpPr>
            <a:spLocks noGrp="1" noChangeArrowheads="1"/>
          </p:cNvSpPr>
          <p:nvPr>
            <p:ph idx="1"/>
          </p:nvPr>
        </p:nvSpPr>
        <p:spPr>
          <a:xfrm>
            <a:off x="2438400" y="1600200"/>
            <a:ext cx="6934200" cy="4565650"/>
          </a:xfrm>
        </p:spPr>
        <p:txBody>
          <a:bodyPr>
            <a:normAutofit/>
          </a:bodyPr>
          <a:lstStyle/>
          <a:p>
            <a:pPr>
              <a:lnSpc>
                <a:spcPct val="80000"/>
              </a:lnSpc>
            </a:pPr>
            <a:r>
              <a:rPr lang="en-AU" altLang="en-US" sz="2400" dirty="0"/>
              <a:t>Union shop</a:t>
            </a:r>
          </a:p>
          <a:p>
            <a:pPr lvl="1">
              <a:lnSpc>
                <a:spcPct val="80000"/>
              </a:lnSpc>
            </a:pPr>
            <a:r>
              <a:rPr lang="en-AU" altLang="en-US" sz="2000" dirty="0"/>
              <a:t>Employers may hire anyone they want, but all workers must join the union within a specified period</a:t>
            </a:r>
            <a:r>
              <a:rPr lang="en-AU" altLang="en-US" sz="3200" dirty="0"/>
              <a:t> </a:t>
            </a:r>
            <a:endParaRPr lang="en-US" altLang="en-US" sz="3200" b="1" dirty="0"/>
          </a:p>
          <a:p>
            <a:pPr>
              <a:lnSpc>
                <a:spcPct val="80000"/>
              </a:lnSpc>
            </a:pPr>
            <a:r>
              <a:rPr lang="en-AU" altLang="en-US" sz="2400" dirty="0"/>
              <a:t>Dues check-off</a:t>
            </a:r>
          </a:p>
          <a:p>
            <a:pPr lvl="1">
              <a:lnSpc>
                <a:spcPct val="80000"/>
              </a:lnSpc>
            </a:pPr>
            <a:r>
              <a:rPr lang="en-AU" altLang="en-US" sz="2000" dirty="0"/>
              <a:t>Employer required to deduct union dues</a:t>
            </a:r>
          </a:p>
          <a:p>
            <a:pPr>
              <a:lnSpc>
                <a:spcPct val="80000"/>
              </a:lnSpc>
            </a:pPr>
            <a:r>
              <a:rPr lang="en-AU" altLang="en-US" sz="2400" dirty="0"/>
              <a:t> Seniority</a:t>
            </a:r>
          </a:p>
          <a:p>
            <a:pPr lvl="1">
              <a:lnSpc>
                <a:spcPct val="80000"/>
              </a:lnSpc>
            </a:pPr>
            <a:r>
              <a:rPr lang="en-AU" altLang="en-US" sz="2000" dirty="0"/>
              <a:t>Length of the worker’s employment</a:t>
            </a:r>
          </a:p>
          <a:p>
            <a:pPr>
              <a:lnSpc>
                <a:spcPct val="80000"/>
              </a:lnSpc>
            </a:pPr>
            <a:r>
              <a:rPr lang="en-AU" altLang="en-US" sz="2400" dirty="0"/>
              <a:t>Discipline</a:t>
            </a:r>
          </a:p>
          <a:p>
            <a:pPr lvl="1">
              <a:lnSpc>
                <a:spcPct val="80000"/>
              </a:lnSpc>
            </a:pPr>
            <a:r>
              <a:rPr lang="en-AU" altLang="en-US" sz="2000" dirty="0"/>
              <a:t>“Just cause” is required to discipline or discharge</a:t>
            </a:r>
            <a:endParaRPr lang="en-US" altLang="en-US" sz="2000" dirty="0"/>
          </a:p>
        </p:txBody>
      </p:sp>
    </p:spTree>
    <p:extLst>
      <p:ext uri="{BB962C8B-B14F-4D97-AF65-F5344CB8AC3E}">
        <p14:creationId xmlns:p14="http://schemas.microsoft.com/office/powerpoint/2010/main" val="857480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p:txBody>
          <a:bodyPr/>
          <a:lstStyle/>
          <a:p>
            <a:r>
              <a:rPr lang="en-US" altLang="en-US"/>
              <a:t>Administering the Agreement</a:t>
            </a:r>
          </a:p>
        </p:txBody>
      </p:sp>
      <p:sp>
        <p:nvSpPr>
          <p:cNvPr id="305155" name="Rectangle 3"/>
          <p:cNvSpPr>
            <a:spLocks noGrp="1" noChangeArrowheads="1"/>
          </p:cNvSpPr>
          <p:nvPr>
            <p:ph idx="1"/>
          </p:nvPr>
        </p:nvSpPr>
        <p:spPr>
          <a:xfrm>
            <a:off x="2351089" y="1773238"/>
            <a:ext cx="7661275" cy="4114800"/>
          </a:xfrm>
        </p:spPr>
        <p:txBody>
          <a:bodyPr>
            <a:normAutofit/>
          </a:bodyPr>
          <a:lstStyle/>
          <a:p>
            <a:r>
              <a:rPr lang="en-AU" altLang="en-US" sz="2400" dirty="0"/>
              <a:t>Grievance</a:t>
            </a:r>
          </a:p>
          <a:p>
            <a:pPr lvl="1">
              <a:lnSpc>
                <a:spcPct val="85000"/>
              </a:lnSpc>
            </a:pPr>
            <a:r>
              <a:rPr lang="en-AU" altLang="en-US" sz="2000" dirty="0"/>
              <a:t>Complaint that some aspect of a collective agreement has been violated</a:t>
            </a:r>
            <a:endParaRPr lang="en-US" altLang="en-US" sz="2000" dirty="0"/>
          </a:p>
          <a:p>
            <a:r>
              <a:rPr lang="en-AU" altLang="en-US" sz="2400" dirty="0"/>
              <a:t>Grievance procedures</a:t>
            </a:r>
          </a:p>
          <a:p>
            <a:pPr lvl="1">
              <a:lnSpc>
                <a:spcPct val="85000"/>
              </a:lnSpc>
            </a:pPr>
            <a:r>
              <a:rPr lang="en-AU" altLang="en-US" sz="2000" dirty="0"/>
              <a:t>Most collective agreements include formal multi-step procedures to resolve grievances</a:t>
            </a:r>
          </a:p>
          <a:p>
            <a:r>
              <a:rPr lang="en-AU" altLang="en-US" sz="2400" dirty="0"/>
              <a:t>Arbitration</a:t>
            </a:r>
          </a:p>
          <a:p>
            <a:pPr lvl="1">
              <a:lnSpc>
                <a:spcPct val="85000"/>
              </a:lnSpc>
            </a:pPr>
            <a:r>
              <a:rPr lang="en-AU" altLang="en-US" sz="2000" dirty="0"/>
              <a:t>Used to resolve a grievance when an acceptable solution cannot be reached</a:t>
            </a:r>
            <a:endParaRPr lang="en-US" altLang="en-US" sz="2000" b="1" dirty="0"/>
          </a:p>
          <a:p>
            <a:endParaRPr lang="en-US" altLang="en-US" sz="3600" dirty="0"/>
          </a:p>
        </p:txBody>
      </p:sp>
    </p:spTree>
    <p:extLst>
      <p:ext uri="{BB962C8B-B14F-4D97-AF65-F5344CB8AC3E}">
        <p14:creationId xmlns:p14="http://schemas.microsoft.com/office/powerpoint/2010/main" val="23942481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r>
              <a:rPr lang="en-US" altLang="en-US"/>
              <a:t>Managing in a Union Environment</a:t>
            </a:r>
          </a:p>
        </p:txBody>
      </p:sp>
      <p:sp>
        <p:nvSpPr>
          <p:cNvPr id="301059" name="Rectangle 3"/>
          <p:cNvSpPr>
            <a:spLocks noGrp="1" noChangeArrowheads="1"/>
          </p:cNvSpPr>
          <p:nvPr>
            <p:ph idx="1"/>
          </p:nvPr>
        </p:nvSpPr>
        <p:spPr>
          <a:xfrm>
            <a:off x="2424114" y="1844675"/>
            <a:ext cx="7545387" cy="4267200"/>
          </a:xfrm>
        </p:spPr>
        <p:txBody>
          <a:bodyPr>
            <a:normAutofit/>
          </a:bodyPr>
          <a:lstStyle/>
          <a:p>
            <a:pPr>
              <a:buFontTx/>
              <a:buNone/>
            </a:pPr>
            <a:r>
              <a:rPr lang="en-US" altLang="en-US" sz="2400" dirty="0"/>
              <a:t>Unions impact the HRM function:</a:t>
            </a:r>
          </a:p>
          <a:p>
            <a:r>
              <a:rPr lang="en-US" altLang="en-US" sz="2400" dirty="0"/>
              <a:t>HR department may expand to add </a:t>
            </a:r>
            <a:r>
              <a:rPr lang="en-US" altLang="en-US" sz="2400" dirty="0" err="1"/>
              <a:t>labour</a:t>
            </a:r>
            <a:r>
              <a:rPr lang="en-US" altLang="en-US" sz="2400" dirty="0"/>
              <a:t> relations specialists</a:t>
            </a:r>
          </a:p>
          <a:p>
            <a:r>
              <a:rPr lang="en-US" altLang="en-US" sz="2400" dirty="0"/>
              <a:t>Greater centralization of employee record-keeping and discipline to ensure uniformity</a:t>
            </a:r>
          </a:p>
          <a:p>
            <a:r>
              <a:rPr lang="en-US" altLang="en-US" sz="2400" dirty="0"/>
              <a:t>Management has less freedom to make unilateral changes</a:t>
            </a:r>
          </a:p>
          <a:p>
            <a:endParaRPr lang="en-US" altLang="en-US" sz="2400" dirty="0"/>
          </a:p>
        </p:txBody>
      </p:sp>
    </p:spTree>
    <p:extLst>
      <p:ext uri="{BB962C8B-B14F-4D97-AF65-F5344CB8AC3E}">
        <p14:creationId xmlns:p14="http://schemas.microsoft.com/office/powerpoint/2010/main" val="32838451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p:txBody>
          <a:bodyPr/>
          <a:lstStyle/>
          <a:p>
            <a:r>
              <a:rPr lang="en-US" altLang="en-US"/>
              <a:t>Labour-Management Cooperation</a:t>
            </a:r>
          </a:p>
        </p:txBody>
      </p:sp>
      <p:sp>
        <p:nvSpPr>
          <p:cNvPr id="302083" name="Rectangle 3"/>
          <p:cNvSpPr>
            <a:spLocks noGrp="1" noChangeArrowheads="1"/>
          </p:cNvSpPr>
          <p:nvPr>
            <p:ph idx="1"/>
          </p:nvPr>
        </p:nvSpPr>
        <p:spPr>
          <a:xfrm>
            <a:off x="2438401" y="1600200"/>
            <a:ext cx="7186613" cy="4114800"/>
          </a:xfrm>
        </p:spPr>
        <p:txBody>
          <a:bodyPr>
            <a:normAutofit/>
          </a:bodyPr>
          <a:lstStyle/>
          <a:p>
            <a:r>
              <a:rPr lang="en-US" altLang="en-US" sz="2400" dirty="0"/>
              <a:t>Organizational performance is enhanced when </a:t>
            </a:r>
            <a:r>
              <a:rPr lang="en-US" altLang="en-US" sz="2400" dirty="0" err="1"/>
              <a:t>labour</a:t>
            </a:r>
            <a:r>
              <a:rPr lang="en-US" altLang="en-US" sz="2400" dirty="0"/>
              <a:t> and management cooperate</a:t>
            </a:r>
          </a:p>
          <a:p>
            <a:r>
              <a:rPr lang="en-US" altLang="en-US" sz="2400" dirty="0"/>
              <a:t>Cooperative methods include: </a:t>
            </a:r>
          </a:p>
          <a:p>
            <a:pPr lvl="1"/>
            <a:r>
              <a:rPr lang="en-US" altLang="en-US" sz="2000" dirty="0"/>
              <a:t>Prior consultation</a:t>
            </a:r>
          </a:p>
          <a:p>
            <a:pPr lvl="1"/>
            <a:r>
              <a:rPr lang="en-US" altLang="en-US" sz="2000" dirty="0"/>
              <a:t>Sincere concern</a:t>
            </a:r>
          </a:p>
          <a:p>
            <a:pPr lvl="1"/>
            <a:r>
              <a:rPr lang="en-US" altLang="en-US" sz="2000" dirty="0"/>
              <a:t>Training programs</a:t>
            </a:r>
          </a:p>
          <a:p>
            <a:pPr lvl="1"/>
            <a:r>
              <a:rPr lang="en-US" altLang="en-US" sz="2000" dirty="0"/>
              <a:t>Joint study committees</a:t>
            </a:r>
          </a:p>
          <a:p>
            <a:pPr lvl="1"/>
            <a:r>
              <a:rPr lang="en-US" altLang="en-US" sz="2000" dirty="0"/>
              <a:t>Third parties</a:t>
            </a:r>
          </a:p>
        </p:txBody>
      </p:sp>
    </p:spTree>
    <p:extLst>
      <p:ext uri="{BB962C8B-B14F-4D97-AF65-F5344CB8AC3E}">
        <p14:creationId xmlns:p14="http://schemas.microsoft.com/office/powerpoint/2010/main" val="422425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2182812" y="636810"/>
            <a:ext cx="8911687" cy="1280890"/>
          </a:xfrm>
          <a:ln/>
        </p:spPr>
        <p:txBody>
          <a:bodyPr/>
          <a:lstStyle/>
          <a:p>
            <a:r>
              <a:rPr lang="en-US" altLang="en-US" dirty="0"/>
              <a:t>How Do Negotiations Work?</a:t>
            </a:r>
          </a:p>
        </p:txBody>
      </p:sp>
      <p:sp>
        <p:nvSpPr>
          <p:cNvPr id="47107" name="Rectangle 3"/>
          <p:cNvSpPr>
            <a:spLocks noGrp="1" noChangeArrowheads="1"/>
          </p:cNvSpPr>
          <p:nvPr>
            <p:ph idx="1"/>
          </p:nvPr>
        </p:nvSpPr>
        <p:spPr>
          <a:xfrm>
            <a:off x="2182812" y="1574800"/>
            <a:ext cx="8915400" cy="3777622"/>
          </a:xfrm>
        </p:spPr>
        <p:txBody>
          <a:bodyPr>
            <a:normAutofit fontScale="92500" lnSpcReduction="20000"/>
          </a:bodyPr>
          <a:lstStyle/>
          <a:p>
            <a:r>
              <a:rPr lang="en-US" altLang="en-US" sz="2600" dirty="0"/>
              <a:t>At the first joint bargaining meeting, the teams exchange written proposals and demands, and decide when the next joint meeting will be</a:t>
            </a:r>
          </a:p>
          <a:p>
            <a:r>
              <a:rPr lang="en-US" altLang="en-US" sz="2600" dirty="0"/>
              <a:t>Each negotiating team then holds its own private meetings to formulate a response </a:t>
            </a:r>
          </a:p>
          <a:p>
            <a:r>
              <a:rPr lang="en-US" altLang="en-US" sz="2600" dirty="0"/>
              <a:t>At the second and subsequent joint meetings, each team makes counter-proposals and uses a variety of strategies and tactics to uncover the other team’s goals and priorities</a:t>
            </a:r>
          </a:p>
          <a:p>
            <a:r>
              <a:rPr lang="en-US" altLang="en-US" sz="2600" dirty="0"/>
              <a:t>These meetings continue until an agreement is reached or an impasse is declared</a:t>
            </a:r>
          </a:p>
        </p:txBody>
      </p:sp>
    </p:spTree>
    <p:extLst>
      <p:ext uri="{BB962C8B-B14F-4D97-AF65-F5344CB8AC3E}">
        <p14:creationId xmlns:p14="http://schemas.microsoft.com/office/powerpoint/2010/main" val="3227361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ln/>
        </p:spPr>
        <p:txBody>
          <a:bodyPr/>
          <a:lstStyle/>
          <a:p>
            <a:r>
              <a:rPr lang="en-US" altLang="en-US"/>
              <a:t>How Do Negotiations Work?</a:t>
            </a:r>
          </a:p>
        </p:txBody>
      </p:sp>
      <p:sp>
        <p:nvSpPr>
          <p:cNvPr id="45059" name="Rectangle 3"/>
          <p:cNvSpPr>
            <a:spLocks noGrp="1" noChangeArrowheads="1"/>
          </p:cNvSpPr>
          <p:nvPr>
            <p:ph idx="1"/>
          </p:nvPr>
        </p:nvSpPr>
        <p:spPr>
          <a:xfrm>
            <a:off x="2592925" y="1574800"/>
            <a:ext cx="8915400" cy="3777622"/>
          </a:xfrm>
        </p:spPr>
        <p:txBody>
          <a:bodyPr>
            <a:noAutofit/>
          </a:bodyPr>
          <a:lstStyle/>
          <a:p>
            <a:r>
              <a:rPr lang="en-US" altLang="en-US" sz="2400" dirty="0"/>
              <a:t>When an agreement is reached, each team must go to its constituency or stakeholders and obtain their approval</a:t>
            </a:r>
          </a:p>
          <a:p>
            <a:r>
              <a:rPr lang="en-US" altLang="en-US" sz="2400" dirty="0"/>
              <a:t>If an impasse is declared the parties may:</a:t>
            </a:r>
          </a:p>
          <a:p>
            <a:pPr lvl="1"/>
            <a:r>
              <a:rPr lang="en-US" altLang="en-US" sz="2000" dirty="0"/>
              <a:t>Take a short break</a:t>
            </a:r>
          </a:p>
          <a:p>
            <a:pPr lvl="1"/>
            <a:r>
              <a:rPr lang="en-US" altLang="en-US" sz="2000" dirty="0"/>
              <a:t>Ask for third-party intervention</a:t>
            </a:r>
          </a:p>
          <a:p>
            <a:pPr lvl="1"/>
            <a:r>
              <a:rPr lang="en-US" altLang="en-US" sz="2000" dirty="0"/>
              <a:t>Undertake a strike or lockout</a:t>
            </a:r>
          </a:p>
          <a:p>
            <a:r>
              <a:rPr lang="en-US" altLang="en-US" sz="2400" dirty="0"/>
              <a:t>Each of these actions is intended to make the parties return to the bargaining table so an agreement can be concluded</a:t>
            </a:r>
          </a:p>
        </p:txBody>
      </p:sp>
    </p:spTree>
    <p:extLst>
      <p:ext uri="{BB962C8B-B14F-4D97-AF65-F5344CB8AC3E}">
        <p14:creationId xmlns:p14="http://schemas.microsoft.com/office/powerpoint/2010/main" val="22558465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Video: Final Offer</a:t>
            </a:r>
            <a:br>
              <a:rPr lang="en-CA" dirty="0" smtClean="0"/>
            </a:br>
            <a:r>
              <a:rPr lang="en-CA" dirty="0" smtClean="0"/>
              <a:t>NFB</a:t>
            </a:r>
            <a:br>
              <a:rPr lang="en-CA" dirty="0" smtClean="0"/>
            </a:br>
            <a:endParaRPr lang="en-CA" dirty="0"/>
          </a:p>
        </p:txBody>
      </p:sp>
      <p:sp>
        <p:nvSpPr>
          <p:cNvPr id="3" name="Content Placeholder 2"/>
          <p:cNvSpPr>
            <a:spLocks noGrp="1"/>
          </p:cNvSpPr>
          <p:nvPr>
            <p:ph idx="1"/>
          </p:nvPr>
        </p:nvSpPr>
        <p:spPr>
          <a:xfrm>
            <a:off x="2589212" y="2133600"/>
            <a:ext cx="4948410" cy="3777622"/>
          </a:xfrm>
        </p:spPr>
        <p:txBody>
          <a:bodyPr>
            <a:normAutofit fontScale="92500" lnSpcReduction="20000"/>
          </a:bodyPr>
          <a:lstStyle/>
          <a:p>
            <a:r>
              <a:rPr lang="en-CA" dirty="0"/>
              <a:t>The filmmakers were given remarkable freedom to record the historic 1984 contract negotiations between the United Auto Workers and General Motors Corporation. Bob White, labour leader of the Canadian branch of the UAW, must also confront his American counterpart from Detroit and succeeds in arriving at a contract that is significantly Canadian. His members had already given him a mandate to fight for independence from the American union. This is an invaluable document for anyone interested in the complexities of United States-Canada relations. It's an extraordinary film about revolutionary events.</a:t>
            </a:r>
          </a:p>
        </p:txBody>
      </p:sp>
      <p:pic>
        <p:nvPicPr>
          <p:cNvPr id="4" name="Picture 3"/>
          <p:cNvPicPr>
            <a:picLocks noChangeAspect="1"/>
          </p:cNvPicPr>
          <p:nvPr/>
        </p:nvPicPr>
        <p:blipFill rotWithShape="1">
          <a:blip r:embed="rId2"/>
          <a:srcRect l="6114" t="2370" r="47779" b="10649"/>
          <a:stretch/>
        </p:blipFill>
        <p:spPr>
          <a:xfrm>
            <a:off x="7537622" y="2133600"/>
            <a:ext cx="4139222" cy="2769974"/>
          </a:xfrm>
          <a:prstGeom prst="rect">
            <a:avLst/>
          </a:prstGeom>
        </p:spPr>
      </p:pic>
      <p:sp>
        <p:nvSpPr>
          <p:cNvPr id="5" name="Rectangle 4"/>
          <p:cNvSpPr/>
          <p:nvPr/>
        </p:nvSpPr>
        <p:spPr>
          <a:xfrm>
            <a:off x="7580075" y="5264891"/>
            <a:ext cx="4054315" cy="646331"/>
          </a:xfrm>
          <a:prstGeom prst="rect">
            <a:avLst/>
          </a:prstGeom>
        </p:spPr>
        <p:txBody>
          <a:bodyPr wrap="none">
            <a:spAutoFit/>
          </a:bodyPr>
          <a:lstStyle/>
          <a:p>
            <a:r>
              <a:rPr lang="en-CA" dirty="0" smtClean="0"/>
              <a:t>Final Offer</a:t>
            </a:r>
          </a:p>
          <a:p>
            <a:r>
              <a:rPr lang="en-CA" dirty="0" smtClean="0"/>
              <a:t>https</a:t>
            </a:r>
            <a:r>
              <a:rPr lang="en-CA" dirty="0"/>
              <a:t>://www.nfb.ca/film/final_offer</a:t>
            </a:r>
          </a:p>
        </p:txBody>
      </p:sp>
    </p:spTree>
    <p:extLst>
      <p:ext uri="{BB962C8B-B14F-4D97-AF65-F5344CB8AC3E}">
        <p14:creationId xmlns:p14="http://schemas.microsoft.com/office/powerpoint/2010/main" val="1943424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Video: Roger and Me</a:t>
            </a:r>
            <a:br>
              <a:rPr lang="en-CA" dirty="0" smtClean="0"/>
            </a:br>
            <a:r>
              <a:rPr lang="en-CA" dirty="0" smtClean="0"/>
              <a:t/>
            </a:r>
            <a:br>
              <a:rPr lang="en-CA" dirty="0" smtClean="0"/>
            </a:br>
            <a:endParaRPr lang="en-CA" dirty="0"/>
          </a:p>
        </p:txBody>
      </p:sp>
      <p:pic>
        <p:nvPicPr>
          <p:cNvPr id="6" name="Content Placeholder 5"/>
          <p:cNvPicPr>
            <a:picLocks noGrp="1" noChangeAspect="1"/>
          </p:cNvPicPr>
          <p:nvPr>
            <p:ph idx="1"/>
          </p:nvPr>
        </p:nvPicPr>
        <p:blipFill rotWithShape="1">
          <a:blip r:embed="rId2"/>
          <a:srcRect l="8106" t="15119" r="67421" b="42642"/>
          <a:stretch/>
        </p:blipFill>
        <p:spPr>
          <a:xfrm>
            <a:off x="6719394" y="1617738"/>
            <a:ext cx="5027118" cy="3077830"/>
          </a:xfrm>
          <a:prstGeom prst="rect">
            <a:avLst/>
          </a:prstGeom>
        </p:spPr>
      </p:pic>
      <p:sp>
        <p:nvSpPr>
          <p:cNvPr id="5" name="Rectangle 4"/>
          <p:cNvSpPr/>
          <p:nvPr/>
        </p:nvSpPr>
        <p:spPr>
          <a:xfrm>
            <a:off x="7580075" y="5264891"/>
            <a:ext cx="3459601" cy="923330"/>
          </a:xfrm>
          <a:prstGeom prst="rect">
            <a:avLst/>
          </a:prstGeom>
        </p:spPr>
        <p:txBody>
          <a:bodyPr wrap="none">
            <a:spAutoFit/>
          </a:bodyPr>
          <a:lstStyle/>
          <a:p>
            <a:r>
              <a:rPr lang="en-CA" dirty="0">
                <a:hlinkClick r:id="rId3"/>
              </a:rPr>
              <a:t>http://</a:t>
            </a:r>
            <a:r>
              <a:rPr lang="en-CA" dirty="0" smtClean="0">
                <a:hlinkClick r:id="rId3"/>
              </a:rPr>
              <a:t>youtu.be/XDl6Bt6uO5c</a:t>
            </a:r>
            <a:endParaRPr lang="en-CA" dirty="0" smtClean="0"/>
          </a:p>
          <a:p>
            <a:r>
              <a:rPr lang="en-CA" dirty="0" smtClean="0"/>
              <a:t>Roger and Me</a:t>
            </a:r>
          </a:p>
          <a:p>
            <a:endParaRPr lang="en-CA" dirty="0" smtClean="0"/>
          </a:p>
        </p:txBody>
      </p:sp>
      <p:sp>
        <p:nvSpPr>
          <p:cNvPr id="7" name="Rectangle 6"/>
          <p:cNvSpPr/>
          <p:nvPr/>
        </p:nvSpPr>
        <p:spPr>
          <a:xfrm>
            <a:off x="2592925" y="1617738"/>
            <a:ext cx="3525795" cy="3970318"/>
          </a:xfrm>
          <a:prstGeom prst="rect">
            <a:avLst/>
          </a:prstGeom>
        </p:spPr>
        <p:txBody>
          <a:bodyPr wrap="square">
            <a:spAutoFit/>
          </a:bodyPr>
          <a:lstStyle/>
          <a:p>
            <a:r>
              <a:rPr lang="en-CA" dirty="0">
                <a:solidFill>
                  <a:srgbClr val="333333"/>
                </a:solidFill>
                <a:latin typeface="arial" panose="020B0604020202020204" pitchFamily="34" charset="0"/>
              </a:rPr>
              <a:t>Voted Best Documentary of the year by The National Board of Review, The National Society of Film Critics, The New York Film Critics Circle, and the Los Angeles Film Critics Circle, this is a highly personal, wryly humorous look at the closing of several General Motors plants in Flint, Michigan, the hometown of filmmaker Michael Moore (Emmy-nominee for "TV Nation"), which resulted in the elimination of 35,000 jobs. </a:t>
            </a:r>
            <a:endParaRPr lang="en-CA" dirty="0"/>
          </a:p>
        </p:txBody>
      </p:sp>
    </p:spTree>
    <p:extLst>
      <p:ext uri="{BB962C8B-B14F-4D97-AF65-F5344CB8AC3E}">
        <p14:creationId xmlns:p14="http://schemas.microsoft.com/office/powerpoint/2010/main" val="2288522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r>
              <a:rPr lang="en-US" altLang="en-US"/>
              <a:t>3 Phases of Collective Bargaining</a:t>
            </a:r>
          </a:p>
        </p:txBody>
      </p:sp>
      <p:sp>
        <p:nvSpPr>
          <p:cNvPr id="300036" name="Rectangle 4"/>
          <p:cNvSpPr>
            <a:spLocks noChangeArrowheads="1"/>
          </p:cNvSpPr>
          <p:nvPr/>
        </p:nvSpPr>
        <p:spPr bwMode="auto">
          <a:xfrm>
            <a:off x="2209800" y="381000"/>
            <a:ext cx="7696200"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endParaRPr lang="en-US" altLang="en-US"/>
          </a:p>
        </p:txBody>
      </p:sp>
      <p:sp>
        <p:nvSpPr>
          <p:cNvPr id="300037" name="Rectangle 5"/>
          <p:cNvSpPr>
            <a:spLocks noChangeArrowheads="1"/>
          </p:cNvSpPr>
          <p:nvPr/>
        </p:nvSpPr>
        <p:spPr bwMode="auto">
          <a:xfrm>
            <a:off x="2209800" y="381000"/>
            <a:ext cx="7696200"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endParaRPr lang="en-US" altLang="en-US"/>
          </a:p>
        </p:txBody>
      </p:sp>
      <p:grpSp>
        <p:nvGrpSpPr>
          <p:cNvPr id="300038" name="Group 6"/>
          <p:cNvGrpSpPr>
            <a:grpSpLocks/>
          </p:cNvGrpSpPr>
          <p:nvPr/>
        </p:nvGrpSpPr>
        <p:grpSpPr bwMode="auto">
          <a:xfrm>
            <a:off x="2592925" y="2209800"/>
            <a:ext cx="2436275" cy="2971800"/>
            <a:chOff x="384" y="2352"/>
            <a:chExt cx="1152" cy="1872"/>
          </a:xfrm>
        </p:grpSpPr>
        <p:sp>
          <p:nvSpPr>
            <p:cNvPr id="300039" name="Rectangle 7"/>
            <p:cNvSpPr>
              <a:spLocks noChangeArrowheads="1"/>
            </p:cNvSpPr>
            <p:nvPr/>
          </p:nvSpPr>
          <p:spPr bwMode="auto">
            <a:xfrm>
              <a:off x="384" y="2352"/>
              <a:ext cx="1152" cy="480"/>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0033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AU" altLang="en-US" sz="2200" dirty="0">
                  <a:effectLst>
                    <a:outerShdw blurRad="38100" dist="38100" dir="2700000" algn="tl">
                      <a:srgbClr val="C0C0C0"/>
                    </a:outerShdw>
                  </a:effectLst>
                </a:rPr>
                <a:t>Phase 1</a:t>
              </a:r>
            </a:p>
          </p:txBody>
        </p:sp>
        <p:sp>
          <p:nvSpPr>
            <p:cNvPr id="300040" name="Rectangle 8"/>
            <p:cNvSpPr>
              <a:spLocks noChangeArrowheads="1"/>
            </p:cNvSpPr>
            <p:nvPr/>
          </p:nvSpPr>
          <p:spPr bwMode="auto">
            <a:xfrm>
              <a:off x="384" y="2832"/>
              <a:ext cx="1152" cy="1392"/>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0033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AU" altLang="en-US" sz="2200">
                  <a:effectLst>
                    <a:outerShdw blurRad="38100" dist="38100" dir="2700000" algn="tl">
                      <a:srgbClr val="C0C0C0"/>
                    </a:outerShdw>
                  </a:effectLst>
                </a:rPr>
                <a:t>Preparation</a:t>
              </a:r>
            </a:p>
            <a:p>
              <a:pPr algn="ctr" eaLnBrk="0" hangingPunct="0"/>
              <a:r>
                <a:rPr lang="en-AU" altLang="en-US" sz="2200">
                  <a:effectLst>
                    <a:outerShdw blurRad="38100" dist="38100" dir="2700000" algn="tl">
                      <a:srgbClr val="C0C0C0"/>
                    </a:outerShdw>
                  </a:effectLst>
                </a:rPr>
                <a:t>for</a:t>
              </a:r>
            </a:p>
            <a:p>
              <a:pPr algn="ctr" eaLnBrk="0" hangingPunct="0"/>
              <a:r>
                <a:rPr lang="en-AU" altLang="en-US" sz="2200">
                  <a:effectLst>
                    <a:outerShdw blurRad="38100" dist="38100" dir="2700000" algn="tl">
                      <a:srgbClr val="C0C0C0"/>
                    </a:outerShdw>
                  </a:effectLst>
                </a:rPr>
                <a:t>negotiations</a:t>
              </a:r>
            </a:p>
          </p:txBody>
        </p:sp>
      </p:grpSp>
      <p:grpSp>
        <p:nvGrpSpPr>
          <p:cNvPr id="300041" name="Group 9"/>
          <p:cNvGrpSpPr>
            <a:grpSpLocks/>
          </p:cNvGrpSpPr>
          <p:nvPr/>
        </p:nvGrpSpPr>
        <p:grpSpPr bwMode="auto">
          <a:xfrm>
            <a:off x="5029200" y="2209800"/>
            <a:ext cx="2740025" cy="2971800"/>
            <a:chOff x="1536" y="1296"/>
            <a:chExt cx="1726" cy="1872"/>
          </a:xfrm>
        </p:grpSpPr>
        <p:sp>
          <p:nvSpPr>
            <p:cNvPr id="300042" name="AutoShape 10"/>
            <p:cNvSpPr>
              <a:spLocks noChangeArrowheads="1"/>
            </p:cNvSpPr>
            <p:nvPr/>
          </p:nvSpPr>
          <p:spPr bwMode="auto">
            <a:xfrm>
              <a:off x="1536" y="2208"/>
              <a:ext cx="192" cy="192"/>
            </a:xfrm>
            <a:prstGeom prst="rightArrow">
              <a:avLst>
                <a:gd name="adj1" fmla="val 50000"/>
                <a:gd name="adj2" fmla="val 64292"/>
              </a:avLst>
            </a:prstGeom>
            <a:solidFill>
              <a:schemeClr val="tx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grpSp>
          <p:nvGrpSpPr>
            <p:cNvPr id="300043" name="Group 11"/>
            <p:cNvGrpSpPr>
              <a:grpSpLocks/>
            </p:cNvGrpSpPr>
            <p:nvPr/>
          </p:nvGrpSpPr>
          <p:grpSpPr bwMode="auto">
            <a:xfrm>
              <a:off x="1728" y="1296"/>
              <a:ext cx="1534" cy="1872"/>
              <a:chOff x="384" y="2352"/>
              <a:chExt cx="1601" cy="1872"/>
            </a:xfrm>
          </p:grpSpPr>
          <p:sp>
            <p:nvSpPr>
              <p:cNvPr id="300044" name="Rectangle 12"/>
              <p:cNvSpPr>
                <a:spLocks noChangeArrowheads="1"/>
              </p:cNvSpPr>
              <p:nvPr/>
            </p:nvSpPr>
            <p:spPr bwMode="auto">
              <a:xfrm>
                <a:off x="384" y="2352"/>
                <a:ext cx="1601" cy="480"/>
              </a:xfrm>
              <a:prstGeom prst="rect">
                <a:avLst/>
              </a:prstGeom>
              <a:solidFill>
                <a:srgbClr val="FFFFCC"/>
              </a:solidFill>
              <a:ln w="381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AU" altLang="en-US" sz="2200" dirty="0">
                    <a:effectLst>
                      <a:outerShdw blurRad="38100" dist="38100" dir="2700000" algn="tl">
                        <a:srgbClr val="FFFFFF"/>
                      </a:outerShdw>
                    </a:effectLst>
                  </a:rPr>
                  <a:t>Phase 2</a:t>
                </a:r>
              </a:p>
            </p:txBody>
          </p:sp>
          <p:sp>
            <p:nvSpPr>
              <p:cNvPr id="300045" name="Rectangle 13"/>
              <p:cNvSpPr>
                <a:spLocks noChangeArrowheads="1"/>
              </p:cNvSpPr>
              <p:nvPr/>
            </p:nvSpPr>
            <p:spPr bwMode="auto">
              <a:xfrm>
                <a:off x="384" y="2832"/>
                <a:ext cx="1601" cy="1392"/>
              </a:xfrm>
              <a:prstGeom prst="rect">
                <a:avLst/>
              </a:prstGeom>
              <a:solidFill>
                <a:srgbClr val="FFFFCC"/>
              </a:solidFill>
              <a:ln w="381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AU" altLang="en-US" sz="2200" dirty="0">
                    <a:effectLst>
                      <a:outerShdw blurRad="38100" dist="38100" dir="2700000" algn="tl">
                        <a:srgbClr val="FFFFFF"/>
                      </a:outerShdw>
                    </a:effectLst>
                  </a:rPr>
                  <a:t>Face-to-face negotiations</a:t>
                </a:r>
              </a:p>
            </p:txBody>
          </p:sp>
        </p:grpSp>
      </p:grpSp>
      <p:grpSp>
        <p:nvGrpSpPr>
          <p:cNvPr id="300046" name="Group 14"/>
          <p:cNvGrpSpPr>
            <a:grpSpLocks/>
          </p:cNvGrpSpPr>
          <p:nvPr/>
        </p:nvGrpSpPr>
        <p:grpSpPr bwMode="auto">
          <a:xfrm>
            <a:off x="7848600" y="2209800"/>
            <a:ext cx="3048000" cy="2971800"/>
            <a:chOff x="2832" y="1296"/>
            <a:chExt cx="1296" cy="1872"/>
          </a:xfrm>
        </p:grpSpPr>
        <p:grpSp>
          <p:nvGrpSpPr>
            <p:cNvPr id="300047" name="Group 15"/>
            <p:cNvGrpSpPr>
              <a:grpSpLocks/>
            </p:cNvGrpSpPr>
            <p:nvPr/>
          </p:nvGrpSpPr>
          <p:grpSpPr bwMode="auto">
            <a:xfrm>
              <a:off x="3024" y="1296"/>
              <a:ext cx="1104" cy="1872"/>
              <a:chOff x="384" y="2352"/>
              <a:chExt cx="1152" cy="1872"/>
            </a:xfrm>
          </p:grpSpPr>
          <p:sp>
            <p:nvSpPr>
              <p:cNvPr id="300048" name="Rectangle 16"/>
              <p:cNvSpPr>
                <a:spLocks noChangeArrowheads="1"/>
              </p:cNvSpPr>
              <p:nvPr/>
            </p:nvSpPr>
            <p:spPr bwMode="auto">
              <a:xfrm>
                <a:off x="384" y="2352"/>
                <a:ext cx="1152" cy="480"/>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80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AU" altLang="en-US" sz="2200">
                    <a:effectLst>
                      <a:outerShdw blurRad="38100" dist="38100" dir="2700000" algn="tl">
                        <a:srgbClr val="C0C0C0"/>
                      </a:outerShdw>
                    </a:effectLst>
                  </a:rPr>
                  <a:t>Phase 3</a:t>
                </a:r>
              </a:p>
            </p:txBody>
          </p:sp>
          <p:sp>
            <p:nvSpPr>
              <p:cNvPr id="300049" name="Rectangle 17"/>
              <p:cNvSpPr>
                <a:spLocks noChangeArrowheads="1"/>
              </p:cNvSpPr>
              <p:nvPr/>
            </p:nvSpPr>
            <p:spPr bwMode="auto">
              <a:xfrm>
                <a:off x="384" y="2832"/>
                <a:ext cx="1152" cy="1392"/>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rgbClr val="80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AU" altLang="en-US" sz="2200">
                    <a:effectLst>
                      <a:outerShdw blurRad="38100" dist="38100" dir="2700000" algn="tl">
                        <a:srgbClr val="C0C0C0"/>
                      </a:outerShdw>
                    </a:effectLst>
                  </a:rPr>
                  <a:t>Approving the proposed agreement</a:t>
                </a:r>
              </a:p>
            </p:txBody>
          </p:sp>
        </p:grpSp>
        <p:sp>
          <p:nvSpPr>
            <p:cNvPr id="300050" name="AutoShape 18"/>
            <p:cNvSpPr>
              <a:spLocks noChangeArrowheads="1"/>
            </p:cNvSpPr>
            <p:nvPr/>
          </p:nvSpPr>
          <p:spPr bwMode="auto">
            <a:xfrm>
              <a:off x="2832" y="2208"/>
              <a:ext cx="192" cy="192"/>
            </a:xfrm>
            <a:prstGeom prst="rightArrow">
              <a:avLst>
                <a:gd name="adj1" fmla="val 50000"/>
                <a:gd name="adj2" fmla="val 64292"/>
              </a:avLst>
            </a:prstGeom>
            <a:solidFill>
              <a:schemeClr val="tx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CA"/>
            </a:p>
          </p:txBody>
        </p:sp>
      </p:grpSp>
      <p:sp>
        <p:nvSpPr>
          <p:cNvPr id="300055" name="Rectangle 23"/>
          <p:cNvSpPr>
            <a:spLocks noChangeArrowheads="1"/>
          </p:cNvSpPr>
          <p:nvPr/>
        </p:nvSpPr>
        <p:spPr bwMode="auto">
          <a:xfrm>
            <a:off x="2362200" y="533400"/>
            <a:ext cx="7696200"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endParaRPr lang="en-AU" altLang="en-US"/>
          </a:p>
        </p:txBody>
      </p:sp>
    </p:spTree>
    <p:extLst>
      <p:ext uri="{BB962C8B-B14F-4D97-AF65-F5344CB8AC3E}">
        <p14:creationId xmlns:p14="http://schemas.microsoft.com/office/powerpoint/2010/main" val="1490433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01616" presetClass="entr" presetSubtype="810237640" fill="hold" nodeType="afterEffect">
                                  <p:stCondLst>
                                    <p:cond delay="1000"/>
                                  </p:stCondLst>
                                  <p:childTnLst>
                                    <p:set>
                                      <p:cBhvr>
                                        <p:cTn id="6" dur="1" fill="hold">
                                          <p:stCondLst>
                                            <p:cond delay="499"/>
                                          </p:stCondLst>
                                        </p:cTn>
                                        <p:tgtEl>
                                          <p:spTgt spid="300038"/>
                                        </p:tgtEl>
                                        <p:attrNameLst>
                                          <p:attrName>style.visibility</p:attrName>
                                        </p:attrNameLst>
                                      </p:cBhvr>
                                      <p:to>
                                        <p:strVal val="visible"/>
                                      </p:to>
                                    </p:set>
                                  </p:childTnLst>
                                </p:cTn>
                              </p:par>
                            </p:childTnLst>
                          </p:cTn>
                        </p:par>
                        <p:par>
                          <p:cTn id="7" fill="hold" nodeType="afterGroup">
                            <p:stCondLst>
                              <p:cond delay="1500"/>
                            </p:stCondLst>
                            <p:childTnLst>
                              <p:par>
                                <p:cTn id="8" presetID="12" presetClass="entr" presetSubtype="8" fill="hold" nodeType="afterEffect">
                                  <p:stCondLst>
                                    <p:cond delay="1000"/>
                                  </p:stCondLst>
                                  <p:childTnLst>
                                    <p:set>
                                      <p:cBhvr>
                                        <p:cTn id="9" dur="1" fill="hold">
                                          <p:stCondLst>
                                            <p:cond delay="0"/>
                                          </p:stCondLst>
                                        </p:cTn>
                                        <p:tgtEl>
                                          <p:spTgt spid="300041"/>
                                        </p:tgtEl>
                                        <p:attrNameLst>
                                          <p:attrName>style.visibility</p:attrName>
                                        </p:attrNameLst>
                                      </p:cBhvr>
                                      <p:to>
                                        <p:strVal val="visible"/>
                                      </p:to>
                                    </p:set>
                                    <p:animEffect transition="in" filter="slide(fromLeft)">
                                      <p:cBhvr>
                                        <p:cTn id="10" dur="500"/>
                                        <p:tgtEl>
                                          <p:spTgt spid="300041"/>
                                        </p:tgtEl>
                                      </p:cBhvr>
                                    </p:animEffect>
                                  </p:childTnLst>
                                </p:cTn>
                              </p:par>
                            </p:childTnLst>
                          </p:cTn>
                        </p:par>
                        <p:par>
                          <p:cTn id="11" fill="hold" nodeType="afterGroup">
                            <p:stCondLst>
                              <p:cond delay="3000"/>
                            </p:stCondLst>
                            <p:childTnLst>
                              <p:par>
                                <p:cTn id="12" presetID="12" presetClass="entr" presetSubtype="8" fill="hold" nodeType="afterEffect">
                                  <p:stCondLst>
                                    <p:cond delay="1000"/>
                                  </p:stCondLst>
                                  <p:childTnLst>
                                    <p:set>
                                      <p:cBhvr>
                                        <p:cTn id="13" dur="1" fill="hold">
                                          <p:stCondLst>
                                            <p:cond delay="0"/>
                                          </p:stCondLst>
                                        </p:cTn>
                                        <p:tgtEl>
                                          <p:spTgt spid="300046"/>
                                        </p:tgtEl>
                                        <p:attrNameLst>
                                          <p:attrName>style.visibility</p:attrName>
                                        </p:attrNameLst>
                                      </p:cBhvr>
                                      <p:to>
                                        <p:strVal val="visible"/>
                                      </p:to>
                                    </p:set>
                                    <p:animEffect transition="in" filter="slide(fromLeft)">
                                      <p:cBhvr>
                                        <p:cTn id="14" dur="500"/>
                                        <p:tgtEl>
                                          <p:spTgt spid="300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858404" y="1926206"/>
            <a:ext cx="2475191" cy="3005588"/>
          </a:xfrm>
          <a:prstGeom prst="rect">
            <a:avLst/>
          </a:prstGeom>
        </p:spPr>
      </p:pic>
    </p:spTree>
    <p:extLst>
      <p:ext uri="{BB962C8B-B14F-4D97-AF65-F5344CB8AC3E}">
        <p14:creationId xmlns:p14="http://schemas.microsoft.com/office/powerpoint/2010/main" val="2294699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42</TotalTime>
  <Words>1942</Words>
  <Application>Microsoft Office PowerPoint</Application>
  <PresentationFormat>Widescreen</PresentationFormat>
  <Paragraphs>179</Paragraphs>
  <Slides>34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Arial</vt:lpstr>
      <vt:lpstr>Calibri</vt:lpstr>
      <vt:lpstr>Century Gothic</vt:lpstr>
      <vt:lpstr>Wingdings</vt:lpstr>
      <vt:lpstr>Wingdings 3</vt:lpstr>
      <vt:lpstr>Wisp</vt:lpstr>
      <vt:lpstr> LW1210 – Labour Law in Canada</vt:lpstr>
      <vt:lpstr>Collective Bargaining</vt:lpstr>
      <vt:lpstr>Collective Bargaining</vt:lpstr>
      <vt:lpstr>How Do Negotiations Work?</vt:lpstr>
      <vt:lpstr>How Do Negotiations Work?</vt:lpstr>
      <vt:lpstr>Video: Final Offer NFB </vt:lpstr>
      <vt:lpstr>Video: Roger and Me  </vt:lpstr>
      <vt:lpstr>3 Phases of Collective Bargaining</vt:lpstr>
      <vt:lpstr>PowerPoint Presentation</vt:lpstr>
      <vt:lpstr>Stages of Union-Management Negotiations Phase 1 </vt:lpstr>
      <vt:lpstr>PowerPoint Presentation</vt:lpstr>
      <vt:lpstr>Establishing the Bargaining Range</vt:lpstr>
      <vt:lpstr>Establishing the Bargaining Range</vt:lpstr>
      <vt:lpstr>Narrowing the Bargaining Range</vt:lpstr>
      <vt:lpstr>Narrowing the Bargaining Range</vt:lpstr>
      <vt:lpstr>Narrowing the Bargaining Range</vt:lpstr>
      <vt:lpstr>PowerPoint Presentation</vt:lpstr>
      <vt:lpstr>As Negotiations Proceed…</vt:lpstr>
      <vt:lpstr>What is Good Faith?</vt:lpstr>
      <vt:lpstr> POSITIVE OUTCOME  Negotiations take place in good faith and an agreement is reached without any assistance or job action </vt:lpstr>
      <vt:lpstr>NEGATIVE OUTCOME An impasse occurs, good faith diminishes, and the collective bargaining process looks as if it may end in failure and possible job action </vt:lpstr>
      <vt:lpstr>What Constitutes Bad Faith Bargaining?</vt:lpstr>
      <vt:lpstr>What happens if both sides can’t agree?</vt:lpstr>
      <vt:lpstr>What happens if both sides can’t agree? (2)</vt:lpstr>
      <vt:lpstr>What happens if both sides can’t agree? (3)</vt:lpstr>
      <vt:lpstr>What happens if both sides can’t agree? (4)</vt:lpstr>
      <vt:lpstr>The Practice of Conciliation/Mediation</vt:lpstr>
      <vt:lpstr>ARBITRATION Third Party Determination</vt:lpstr>
      <vt:lpstr>Industrial Actions</vt:lpstr>
      <vt:lpstr>Conciliation &amp; Mediation</vt:lpstr>
      <vt:lpstr>Common Contract Provisions</vt:lpstr>
      <vt:lpstr>Administering the Agreement</vt:lpstr>
      <vt:lpstr>Managing in a Union Environment</vt:lpstr>
      <vt:lpstr>Labour-Management Cooperation</vt:lpstr>
    </vt:vector>
  </TitlesOfParts>
  <Company>College of the North Atlantic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LW1210 – Labour Law in Canada</dc:title>
  <dc:creator>Tilley, Paul (C'ville)</dc:creator>
  <cp:lastModifiedBy>Tilley, Paul (C'ville)</cp:lastModifiedBy>
  <cp:revision>5</cp:revision>
  <dcterms:created xsi:type="dcterms:W3CDTF">2015-02-19T18:02:36Z</dcterms:created>
  <dcterms:modified xsi:type="dcterms:W3CDTF">2015-02-23T18:53:25Z</dcterms:modified>
</cp:coreProperties>
</file>